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8" r:id="rId6"/>
    <p:sldId id="274" r:id="rId7"/>
    <p:sldId id="271" r:id="rId8"/>
    <p:sldId id="272" r:id="rId9"/>
    <p:sldId id="280" r:id="rId10"/>
    <p:sldId id="279" r:id="rId11"/>
    <p:sldId id="281" r:id="rId12"/>
    <p:sldId id="275" r:id="rId13"/>
    <p:sldId id="283" r:id="rId14"/>
    <p:sldId id="276" r:id="rId15"/>
    <p:sldId id="284" r:id="rId16"/>
    <p:sldId id="285" r:id="rId17"/>
    <p:sldId id="286" r:id="rId18"/>
    <p:sldId id="287" r:id="rId19"/>
    <p:sldId id="288" r:id="rId20"/>
    <p:sldId id="289" r:id="rId21"/>
    <p:sldId id="326" r:id="rId22"/>
    <p:sldId id="290" r:id="rId23"/>
    <p:sldId id="291" r:id="rId24"/>
    <p:sldId id="277" r:id="rId25"/>
    <p:sldId id="293" r:id="rId26"/>
    <p:sldId id="295" r:id="rId27"/>
    <p:sldId id="310" r:id="rId28"/>
    <p:sldId id="296" r:id="rId29"/>
    <p:sldId id="311" r:id="rId30"/>
    <p:sldId id="312" r:id="rId31"/>
    <p:sldId id="313" r:id="rId32"/>
    <p:sldId id="297" r:id="rId33"/>
    <p:sldId id="298" r:id="rId34"/>
    <p:sldId id="314" r:id="rId35"/>
    <p:sldId id="315" r:id="rId36"/>
    <p:sldId id="316" r:id="rId37"/>
    <p:sldId id="318" r:id="rId38"/>
    <p:sldId id="319" r:id="rId39"/>
    <p:sldId id="300" r:id="rId40"/>
    <p:sldId id="301" r:id="rId41"/>
    <p:sldId id="302" r:id="rId42"/>
    <p:sldId id="303" r:id="rId43"/>
    <p:sldId id="320" r:id="rId44"/>
    <p:sldId id="323" r:id="rId45"/>
    <p:sldId id="308" r:id="rId46"/>
    <p:sldId id="322" r:id="rId47"/>
    <p:sldId id="324" r:id="rId48"/>
    <p:sldId id="325" r:id="rId49"/>
    <p:sldId id="26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D9D9D9"/>
    <a:srgbClr val="007F80"/>
    <a:srgbClr val="00D8D8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60" y="168"/>
      </p:cViewPr>
      <p:guideLst>
        <p:guide orient="horz" pos="1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C5ECF-3DA7-4B46-AAC1-A1DC84279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AEE27E-174C-49BD-9F86-3D8B56C6A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220B61-D880-43C3-94FB-AF130AFF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7309A1-1C49-410C-863E-99B8E178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D673B-3821-411F-8085-4EE676AB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19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982B8-C343-4817-A563-8055B073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524030-6289-4AF3-9D3D-7386F56C8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CB84C-00D0-4D7D-842C-1289CB09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46DD0-CFA4-4AB9-A417-C062D08A8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4D336-5560-4B85-BACE-7D681EAF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982BEA-91C8-46B4-AF31-B0BA3312F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540CA-344F-4CD6-BE31-6B168981B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97BC5-2E77-42F1-A2DA-634CA7E8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D08F4-67D6-4B13-80ED-636236AA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D3323-17AD-403A-B66A-3627D35B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80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gradFill>
          <a:gsLst>
            <a:gs pos="10000">
              <a:srgbClr val="4472C4"/>
            </a:gs>
            <a:gs pos="87000">
              <a:schemeClr val="bg1">
                <a:lumMod val="8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C9415D-2CD1-4CAB-B76B-55B2673EE754}"/>
              </a:ext>
            </a:extLst>
          </p:cNvPr>
          <p:cNvSpPr/>
          <p:nvPr userDrawn="1"/>
        </p:nvSpPr>
        <p:spPr>
          <a:xfrm>
            <a:off x="201227" y="186431"/>
            <a:ext cx="11789545" cy="6483458"/>
          </a:xfrm>
          <a:prstGeom prst="roundRect">
            <a:avLst>
              <a:gd name="adj" fmla="val 20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32B9BC-47A7-43BD-BC6B-16F94577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EFA08-B7BB-4150-A614-3F6FBF615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4FAD85-3FF0-4573-A47D-95765879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1B156-7229-4780-9122-333D39A2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5D9FD-94F7-41E1-9803-398A4AE0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62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gradFill>
          <a:gsLst>
            <a:gs pos="10000">
              <a:srgbClr val="4472C4"/>
            </a:gs>
            <a:gs pos="87000">
              <a:schemeClr val="bg1">
                <a:lumMod val="8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31387E-E39D-42A7-AC07-73C66DB88382}"/>
              </a:ext>
            </a:extLst>
          </p:cNvPr>
          <p:cNvSpPr/>
          <p:nvPr userDrawn="1"/>
        </p:nvSpPr>
        <p:spPr>
          <a:xfrm>
            <a:off x="201227" y="188913"/>
            <a:ext cx="11789545" cy="622248"/>
          </a:xfrm>
          <a:prstGeom prst="roundRect">
            <a:avLst>
              <a:gd name="adj" fmla="val 20769"/>
            </a:avLst>
          </a:prstGeom>
          <a:gradFill flip="none" rotWithShape="1">
            <a:gsLst>
              <a:gs pos="10000">
                <a:srgbClr val="D9D9D9"/>
              </a:gs>
              <a:gs pos="87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D08533F-5742-458F-8606-7AF0F119615A}"/>
              </a:ext>
            </a:extLst>
          </p:cNvPr>
          <p:cNvSpPr/>
          <p:nvPr userDrawn="1"/>
        </p:nvSpPr>
        <p:spPr>
          <a:xfrm>
            <a:off x="201227" y="992777"/>
            <a:ext cx="11789545" cy="5677111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EC6388-93C7-4D83-A497-5C3800A4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02" y="212257"/>
            <a:ext cx="10515600" cy="620839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06A45C-410C-44B5-BF5A-15774CAAC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C62B5-981A-441F-B925-0F92DF5CA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73FB3D-85EF-4F59-B8B8-C63BBA1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ABB03-5390-4A79-A41A-B121F5D3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46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76406-EAB1-4C35-8248-22D1EE89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35FCE-EE4B-4FF7-9F49-D55A7B9F1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3DFCAC-4578-4107-81B8-EC9EAFBB3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97A39C-801A-4745-BEB2-C36DD614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FF3D29-C60A-4C89-A3C0-49A3B48C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3D6047-5CB6-48B3-A34B-8479BE73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94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49BAA-71C2-4D17-84B7-BA19EB96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2CD3CB-4675-487F-B8ED-88C3F5D6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63B207-4551-43EF-BF27-BDDAFD4C2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4D6A06-75C7-41A3-804B-3409185C8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36728E-99BD-486B-AEEF-E6D856C91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6CD49C-295E-494B-92D4-4151403B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D9D4C3-73A7-4A4B-B574-2353CCF28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9B7B5B-A75C-4E4B-9536-04ECBD4A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91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EB46A-F2F4-4998-A30D-097B1FCF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05D53C-8CF6-49EE-83FB-E7B421260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E7E0EF-8985-4826-AC63-BE47E99D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BCA60E-FC9E-4E0B-92F2-D221C5AD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1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B1A7C4-DF80-426A-B2EF-6F25C7696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BFBBA8-19BA-40E1-A1BA-BAD8D1DB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24C181-3BF7-4423-8D29-6441F4431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67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57D94-DD91-4C7A-9B96-1544B6B5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F5C4F-6127-4AF2-BCF1-393BC99D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EFA4BE-5989-4FAE-8334-87D3AA305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D1C29C-382C-4F25-9F85-06F78102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1C3A85-DD4D-4E3E-8119-EBFE81F6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44C88-53FD-424F-B872-DC4C8313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5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4789F-8356-493E-A187-4F232416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E80ED0-E18F-4FE1-A4BE-B6CD47A40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A93D49-A3EB-4FCF-8F31-6C740D2D2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D3DB08-ED02-42E8-84B0-F96597CB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D0B089-20FC-4CD1-8926-94E2984E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1BB830-9C0F-4899-8360-1202F28D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3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A86768-74BA-4498-955E-239E9E410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B778F5-36E3-4BE2-8094-814412AB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DAB7F-6874-430C-ADF2-B3A569096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2A70A-27E7-4731-B179-BF9D033F0DBD}" type="datetimeFigureOut">
              <a:rPr lang="ko-KR" altLang="en-US" smtClean="0"/>
              <a:t>2022. 1. 7.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F710B-7158-4168-B836-1FB27C3CFF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30D79A-C0CB-4948-B721-569B99C8E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0E120-AF98-464B-931F-950980F79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811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youtu.be/7HqJB2faA8w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ai.org/machine-learning-glossary-and-terms/n-gram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11FDBC-0392-4884-8998-CBB747307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3600" dirty="0">
                <a:solidFill>
                  <a:srgbClr val="FFFFFF"/>
                </a:solidFill>
              </a:rPr>
              <a:t>비트캠프 </a:t>
            </a:r>
            <a:r>
              <a:rPr lang="en-US" altLang="ko-KR" sz="3600" dirty="0">
                <a:solidFill>
                  <a:srgbClr val="FFFFFF"/>
                </a:solidFill>
              </a:rPr>
              <a:t>KDT2</a:t>
            </a:r>
            <a:r>
              <a:rPr lang="ko-KR" altLang="en-US" sz="3600" dirty="0">
                <a:solidFill>
                  <a:srgbClr val="FFFFFF"/>
                </a:solidFill>
              </a:rPr>
              <a:t>기</a:t>
            </a:r>
            <a:br>
              <a:rPr lang="en-US" altLang="ko-KR" sz="3600" dirty="0">
                <a:solidFill>
                  <a:srgbClr val="FFFFFF"/>
                </a:solidFill>
              </a:rPr>
            </a:br>
            <a:r>
              <a:rPr lang="en-US" altLang="ko-KR" sz="5400" b="1" dirty="0">
                <a:solidFill>
                  <a:srgbClr val="FFFFFF"/>
                </a:solidFill>
              </a:rPr>
              <a:t>Coin Picker</a:t>
            </a:r>
            <a:endParaRPr lang="ko-KR" altLang="en-US" sz="5400" b="1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3FDE4B-C906-468A-A915-0A1287FD3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</a:rPr>
              <a:t>Team Cherry picker</a:t>
            </a:r>
          </a:p>
          <a:p>
            <a:pPr algn="r"/>
            <a:r>
              <a:rPr lang="ko-KR" altLang="en-US" sz="2000" b="1" dirty="0" err="1">
                <a:solidFill>
                  <a:schemeClr val="bg1"/>
                </a:solidFill>
              </a:rPr>
              <a:t>위정철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박정연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동전">
            <a:extLst>
              <a:ext uri="{FF2B5EF4-FFF2-40B4-BE49-F238E27FC236}">
                <a16:creationId xmlns:a16="http://schemas.microsoft.com/office/drawing/2014/main" id="{CBDE2A56-FE8E-433A-A7D7-209FFC559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4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예측 </a:t>
            </a:r>
            <a:r>
              <a:rPr lang="en-US" altLang="ko-KR" dirty="0"/>
              <a:t>-</a:t>
            </a:r>
            <a:r>
              <a:rPr lang="ko-KR" altLang="en-US" dirty="0"/>
              <a:t> 데이터 전처리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09ADF52-ED91-4647-A11C-33CA491BC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177504"/>
              </p:ext>
            </p:extLst>
          </p:nvPr>
        </p:nvGraphicFramePr>
        <p:xfrm>
          <a:off x="1178560" y="1342058"/>
          <a:ext cx="9834880" cy="503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976">
                  <a:extLst>
                    <a:ext uri="{9D8B030D-6E8A-4147-A177-3AD203B41FA5}">
                      <a16:colId xmlns:a16="http://schemas.microsoft.com/office/drawing/2014/main" val="2159754834"/>
                    </a:ext>
                  </a:extLst>
                </a:gridCol>
                <a:gridCol w="1966976">
                  <a:extLst>
                    <a:ext uri="{9D8B030D-6E8A-4147-A177-3AD203B41FA5}">
                      <a16:colId xmlns:a16="http://schemas.microsoft.com/office/drawing/2014/main" val="1078422849"/>
                    </a:ext>
                  </a:extLst>
                </a:gridCol>
                <a:gridCol w="1966976">
                  <a:extLst>
                    <a:ext uri="{9D8B030D-6E8A-4147-A177-3AD203B41FA5}">
                      <a16:colId xmlns:a16="http://schemas.microsoft.com/office/drawing/2014/main" val="2287117175"/>
                    </a:ext>
                  </a:extLst>
                </a:gridCol>
                <a:gridCol w="1966976">
                  <a:extLst>
                    <a:ext uri="{9D8B030D-6E8A-4147-A177-3AD203B41FA5}">
                      <a16:colId xmlns:a16="http://schemas.microsoft.com/office/drawing/2014/main" val="635553129"/>
                    </a:ext>
                  </a:extLst>
                </a:gridCol>
                <a:gridCol w="1966976">
                  <a:extLst>
                    <a:ext uri="{9D8B030D-6E8A-4147-A177-3AD203B41FA5}">
                      <a16:colId xmlns:a16="http://schemas.microsoft.com/office/drawing/2014/main" val="192479905"/>
                    </a:ext>
                  </a:extLst>
                </a:gridCol>
              </a:tblGrid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가상화폐</a:t>
                      </a: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데이터 시작일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데이터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종료일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데이터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수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비 고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9586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Cardano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2017-12-31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0"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2021-11-09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1410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0"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18,233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788288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Tezos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2020-08-04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463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188142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XRP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2017-09-25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1504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96686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Stellar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2017-09-25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1504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681069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Dogecoin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2021-02-04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259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252496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Polygon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2021-10-15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ko-Kore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835269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Axie</a:t>
                      </a: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 Infinity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2021-04-05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219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70110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Ethereum Classic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2017-09-25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1504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60954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Hedera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2019-10-11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71438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Chainlink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2020-08-04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463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132187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Vechain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2020-04-07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582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51564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Solana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2021-10-15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ko-Kore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85594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Bitcoin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2017-09-25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1504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39002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Ethereum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2017-09-25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1504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074203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Tron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2018-04-05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1315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23936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Crypto.com</a:t>
                      </a: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 Coin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0-</a:t>
                      </a: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08-21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446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654210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Theta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2018-11-30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1076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143754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Polkadot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2021-02-08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275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458052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Decentraland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2019-03-28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958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563951"/>
                  </a:ext>
                </a:extLst>
              </a:tr>
              <a:tr h="2368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Litecoin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2017-09-25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1504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0642" marR="110642"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28388" marB="28388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540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95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예측 </a:t>
            </a:r>
            <a:r>
              <a:rPr lang="en-US" altLang="ko-KR" dirty="0"/>
              <a:t>-</a:t>
            </a:r>
            <a:r>
              <a:rPr lang="ko-KR" altLang="en-US" dirty="0"/>
              <a:t> 데이터 전처리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BF49D8-1697-7845-9C15-8865C0D2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5985" y="2156768"/>
            <a:ext cx="9160030" cy="406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7B5BB-5CF4-114C-B91F-48548F454DA8}"/>
              </a:ext>
            </a:extLst>
          </p:cNvPr>
          <p:cNvSpPr txBox="1"/>
          <p:nvPr/>
        </p:nvSpPr>
        <p:spPr>
          <a:xfrm>
            <a:off x="1240598" y="1282808"/>
            <a:ext cx="8916413" cy="829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-</a:t>
            </a:r>
            <a:r>
              <a:rPr kumimoji="1" lang="ko-KR" altLang="en-US" b="1" dirty="0"/>
              <a:t> 일별 변동률 변환 후 상관관계 확인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   </a:t>
            </a:r>
            <a:r>
              <a:rPr kumimoji="1" lang="ko-KR" altLang="en-US" sz="1600" dirty="0" err="1"/>
              <a:t>가상화폐의</a:t>
            </a:r>
            <a:r>
              <a:rPr kumimoji="1" lang="ko-KR" altLang="en-US" sz="1600" dirty="0"/>
              <a:t> 기능 및 용도가 유사함에 따라 상관관계가 높아짐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9446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예측 </a:t>
            </a:r>
            <a:r>
              <a:rPr lang="en-US" altLang="ko-KR" dirty="0"/>
              <a:t>-</a:t>
            </a:r>
            <a:r>
              <a:rPr lang="ko-KR" altLang="en-US" dirty="0"/>
              <a:t> 데이터 전처리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C78C99-0E05-6A48-985F-9DE44E48D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6061" y="1406209"/>
            <a:ext cx="3075028" cy="486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BAEA341-77AF-C743-B389-662E0BA1F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9521" y="1412984"/>
            <a:ext cx="3075028" cy="48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870681-145B-4445-9246-3EE9ABFC3F12}"/>
              </a:ext>
            </a:extLst>
          </p:cNvPr>
          <p:cNvSpPr txBox="1"/>
          <p:nvPr/>
        </p:nvSpPr>
        <p:spPr>
          <a:xfrm>
            <a:off x="611803" y="1531898"/>
            <a:ext cx="415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b="1" dirty="0" err="1"/>
              <a:t>가상화폐</a:t>
            </a:r>
            <a:r>
              <a:rPr kumimoji="1" lang="ko-KR" altLang="en-US" b="1" dirty="0"/>
              <a:t> 가격이 상승함에 따라</a:t>
            </a:r>
            <a:endParaRPr kumimoji="1" lang="en-US" altLang="ko-KR" b="1" dirty="0"/>
          </a:p>
          <a:p>
            <a:r>
              <a:rPr kumimoji="1" lang="ko-KR" altLang="en-US" b="1" dirty="0"/>
              <a:t>   국내와 해외 가격의 괴리가 커짐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5403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예측 </a:t>
            </a:r>
            <a:r>
              <a:rPr lang="en-US" altLang="ko-KR" dirty="0"/>
              <a:t>-</a:t>
            </a:r>
            <a:r>
              <a:rPr lang="ko-KR" altLang="en-US" dirty="0"/>
              <a:t> 데이터 전처리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A731264-4CC6-CD4E-BC8A-850EA8810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4268" y="1261971"/>
            <a:ext cx="4786114" cy="502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F7C48D6-09D5-5D46-AAFD-33AEA7ECD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11620" y="1261971"/>
            <a:ext cx="4786114" cy="502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365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예측 </a:t>
            </a:r>
            <a:r>
              <a:rPr lang="en-US" altLang="ko-KR" dirty="0"/>
              <a:t>-</a:t>
            </a:r>
            <a:r>
              <a:rPr lang="ko-KR" altLang="en-US" dirty="0"/>
              <a:t> 데이터 전처리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B8020FA-E669-604E-987F-AF49606D11E8}"/>
              </a:ext>
            </a:extLst>
          </p:cNvPr>
          <p:cNvSpPr/>
          <p:nvPr/>
        </p:nvSpPr>
        <p:spPr>
          <a:xfrm>
            <a:off x="2218765" y="4524712"/>
            <a:ext cx="7754470" cy="88232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/>
              <a:t>가상화폐의</a:t>
            </a:r>
            <a:r>
              <a:rPr kumimoji="1" lang="ko-KR" altLang="en-US" b="1" dirty="0"/>
              <a:t> 단순 </a:t>
            </a:r>
            <a:r>
              <a:rPr kumimoji="1" lang="en-US" altLang="ko-KR" b="1" dirty="0"/>
              <a:t>20</a:t>
            </a:r>
            <a:r>
              <a:rPr kumimoji="1" lang="ko-KR" altLang="en-US" b="1" dirty="0"/>
              <a:t>일 변동률을 바탕으로 등락 예측</a:t>
            </a:r>
            <a:endParaRPr kumimoji="1" lang="ko-Kore-KR" altLang="en-US" b="1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67C26D6-A81B-B44C-A4F9-B527B7670618}"/>
              </a:ext>
            </a:extLst>
          </p:cNvPr>
          <p:cNvSpPr/>
          <p:nvPr/>
        </p:nvSpPr>
        <p:spPr>
          <a:xfrm>
            <a:off x="2218765" y="2048512"/>
            <a:ext cx="7754470" cy="882326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600" dirty="0" err="1">
                <a:solidFill>
                  <a:schemeClr val="tx1"/>
                </a:solidFill>
              </a:rPr>
              <a:t>가상화폐별</a:t>
            </a:r>
            <a:r>
              <a:rPr lang="ko-KR" altLang="en-US" sz="1600" dirty="0">
                <a:solidFill>
                  <a:schemeClr val="tx1"/>
                </a:solidFill>
              </a:rPr>
              <a:t> 데이터 크기의 차이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>
                <a:solidFill>
                  <a:schemeClr val="tx1"/>
                </a:solidFill>
              </a:rPr>
              <a:t>주식과 달리 무작위 변동성을 가짐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재무제표 부재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ko-KR" altLang="en-US" sz="1600" dirty="0">
                <a:solidFill>
                  <a:schemeClr val="tx1"/>
                </a:solidFill>
              </a:rPr>
              <a:t>전반적으로 가상화폐들이 유사한 움직임을 보임</a:t>
            </a: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6D5D2CD0-E11E-AC4B-9321-F5DE23AF780B}"/>
              </a:ext>
            </a:extLst>
          </p:cNvPr>
          <p:cNvSpPr/>
          <p:nvPr/>
        </p:nvSpPr>
        <p:spPr>
          <a:xfrm>
            <a:off x="5922986" y="3474522"/>
            <a:ext cx="346028" cy="506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8422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예측 </a:t>
            </a:r>
            <a:r>
              <a:rPr lang="en-US" altLang="ko-KR" dirty="0"/>
              <a:t>-</a:t>
            </a:r>
            <a:r>
              <a:rPr lang="ko-KR" altLang="en-US" dirty="0"/>
              <a:t> 데이터 전처리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E8A663-360D-F843-B775-9CAE01445445}"/>
              </a:ext>
            </a:extLst>
          </p:cNvPr>
          <p:cNvSpPr/>
          <p:nvPr/>
        </p:nvSpPr>
        <p:spPr>
          <a:xfrm>
            <a:off x="490936" y="1241594"/>
            <a:ext cx="6265914" cy="3045810"/>
          </a:xfrm>
          <a:prstGeom prst="roundRect">
            <a:avLst>
              <a:gd name="adj" fmla="val 526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F688A68-D464-FF42-A5C5-95684BF74C7B}"/>
              </a:ext>
            </a:extLst>
          </p:cNvPr>
          <p:cNvSpPr/>
          <p:nvPr/>
        </p:nvSpPr>
        <p:spPr>
          <a:xfrm>
            <a:off x="4907174" y="3429000"/>
            <a:ext cx="6892505" cy="3045810"/>
          </a:xfrm>
          <a:prstGeom prst="roundRect">
            <a:avLst>
              <a:gd name="adj" fmla="val 526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E71B7-B0A6-C544-8697-8B57CDD8EB30}"/>
              </a:ext>
            </a:extLst>
          </p:cNvPr>
          <p:cNvSpPr txBox="1"/>
          <p:nvPr/>
        </p:nvSpPr>
        <p:spPr>
          <a:xfrm>
            <a:off x="5452742" y="3259728"/>
            <a:ext cx="617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D-1   D-2    D-3   D-4          …                       D-9  D-10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ore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D-11     …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624AE4-B82F-1E40-A6E6-A09C276EE084}"/>
              </a:ext>
            </a:extLst>
          </p:cNvPr>
          <p:cNvSpPr txBox="1"/>
          <p:nvPr/>
        </p:nvSpPr>
        <p:spPr>
          <a:xfrm>
            <a:off x="334702" y="4951905"/>
            <a:ext cx="5066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하나의 </a:t>
            </a:r>
            <a:r>
              <a:rPr kumimoji="1" lang="en-US" altLang="ko-Kore-KR" dirty="0"/>
              <a:t>Row</a:t>
            </a:r>
            <a:r>
              <a:rPr kumimoji="1" lang="ko-KR" altLang="en-US" dirty="0"/>
              <a:t>는 날짜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가상화폐</a:t>
            </a:r>
            <a:r>
              <a:rPr kumimoji="1" lang="ko-KR" altLang="en-US" dirty="0"/>
              <a:t> 구분 없이</a:t>
            </a:r>
            <a:endParaRPr kumimoji="1" lang="en-US" altLang="ko-KR" dirty="0"/>
          </a:p>
          <a:p>
            <a:r>
              <a:rPr kumimoji="1" lang="ko-KR" altLang="en-US" dirty="0"/>
              <a:t>   지난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일간의 국내 가격 변동률을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가짐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13B99E-3832-264B-9E0F-9A213FD73150}"/>
              </a:ext>
            </a:extLst>
          </p:cNvPr>
          <p:cNvSpPr txBox="1"/>
          <p:nvPr/>
        </p:nvSpPr>
        <p:spPr>
          <a:xfrm>
            <a:off x="6887901" y="2123896"/>
            <a:ext cx="506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1. 20</a:t>
            </a:r>
            <a:r>
              <a:rPr kumimoji="1" lang="ko-KR" altLang="en-US" dirty="0"/>
              <a:t>일간의 </a:t>
            </a:r>
            <a:r>
              <a:rPr kumimoji="1" lang="ko-KR" altLang="en-US" dirty="0" err="1"/>
              <a:t>가상화폐</a:t>
            </a:r>
            <a:r>
              <a:rPr kumimoji="1" lang="ko-KR" altLang="en-US" dirty="0"/>
              <a:t> 가격 </a:t>
            </a:r>
            <a:r>
              <a:rPr kumimoji="1" lang="en-US" altLang="ko-KR" dirty="0"/>
              <a:t>pattern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8773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예측 </a:t>
            </a:r>
            <a:r>
              <a:rPr lang="en-US" altLang="ko-KR" dirty="0"/>
              <a:t>-</a:t>
            </a:r>
            <a:r>
              <a:rPr lang="ko-KR" altLang="en-US" dirty="0"/>
              <a:t> 데이터 전처리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3579968-E07A-CC42-8567-04AE0A6DFB73}"/>
              </a:ext>
            </a:extLst>
          </p:cNvPr>
          <p:cNvSpPr/>
          <p:nvPr/>
        </p:nvSpPr>
        <p:spPr>
          <a:xfrm>
            <a:off x="540890" y="3685645"/>
            <a:ext cx="6283906" cy="2776869"/>
          </a:xfrm>
          <a:prstGeom prst="roundRect">
            <a:avLst>
              <a:gd name="adj" fmla="val 526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DCFFFCD-B132-6446-A80F-353A19806119}"/>
              </a:ext>
            </a:extLst>
          </p:cNvPr>
          <p:cNvSpPr/>
          <p:nvPr/>
        </p:nvSpPr>
        <p:spPr>
          <a:xfrm>
            <a:off x="7595524" y="3653749"/>
            <a:ext cx="3991445" cy="2840660"/>
          </a:xfrm>
          <a:prstGeom prst="roundRect">
            <a:avLst>
              <a:gd name="adj" fmla="val 526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8D147B-ADCC-EB40-A17A-173C4C58CBA1}"/>
              </a:ext>
            </a:extLst>
          </p:cNvPr>
          <p:cNvSpPr txBox="1"/>
          <p:nvPr/>
        </p:nvSpPr>
        <p:spPr>
          <a:xfrm>
            <a:off x="1017806" y="2146983"/>
            <a:ext cx="506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 </a:t>
            </a:r>
            <a:r>
              <a:rPr kumimoji="1" lang="ko-KR" altLang="en-US" dirty="0"/>
              <a:t>너무 적은 가격 변동을 무시하기 위해</a:t>
            </a:r>
            <a:endParaRPr kumimoji="1" lang="en-US" altLang="ko-KR" dirty="0"/>
          </a:p>
          <a:p>
            <a:r>
              <a:rPr kumimoji="1" lang="ko-KR" altLang="en-US" dirty="0"/>
              <a:t>   변동률을 </a:t>
            </a:r>
            <a:r>
              <a:rPr kumimoji="1" lang="en-US" altLang="ko-KR" dirty="0"/>
              <a:t>Categorical </a:t>
            </a:r>
            <a:r>
              <a:rPr kumimoji="1" lang="ko-KR" altLang="en-US" dirty="0"/>
              <a:t>하게 변경</a:t>
            </a:r>
            <a:endParaRPr kumimoji="1" lang="ko-Kore-KR" altLang="en-US" dirty="0"/>
          </a:p>
        </p:txBody>
      </p:sp>
      <p:sp>
        <p:nvSpPr>
          <p:cNvPr id="7" name="U자형 화살표[U] 6">
            <a:extLst>
              <a:ext uri="{FF2B5EF4-FFF2-40B4-BE49-F238E27FC236}">
                <a16:creationId xmlns:a16="http://schemas.microsoft.com/office/drawing/2014/main" id="{88101BB1-E6E3-2949-843F-DBF0A2DC9663}"/>
              </a:ext>
            </a:extLst>
          </p:cNvPr>
          <p:cNvSpPr/>
          <p:nvPr/>
        </p:nvSpPr>
        <p:spPr>
          <a:xfrm>
            <a:off x="6096000" y="3352800"/>
            <a:ext cx="2384612" cy="300949"/>
          </a:xfrm>
          <a:prstGeom prst="utur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76B5F26-1EF1-284F-8171-A233636F4587}"/>
              </a:ext>
            </a:extLst>
          </p:cNvPr>
          <p:cNvSpPr/>
          <p:nvPr/>
        </p:nvSpPr>
        <p:spPr>
          <a:xfrm>
            <a:off x="6350406" y="1365306"/>
            <a:ext cx="1875799" cy="2209686"/>
          </a:xfrm>
          <a:prstGeom prst="roundRect">
            <a:avLst>
              <a:gd name="adj" fmla="val 526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F26C4C0-4CCE-2E4F-A139-D414C5736F1C}"/>
              </a:ext>
            </a:extLst>
          </p:cNvPr>
          <p:cNvSpPr/>
          <p:nvPr/>
        </p:nvSpPr>
        <p:spPr>
          <a:xfrm>
            <a:off x="8492584" y="1475502"/>
            <a:ext cx="2768495" cy="1535840"/>
          </a:xfrm>
          <a:prstGeom prst="roundRect">
            <a:avLst>
              <a:gd name="adj" fmla="val 5261"/>
            </a:avLst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A4DAFF-0116-CB46-909C-B1048A102D03}"/>
              </a:ext>
            </a:extLst>
          </p:cNvPr>
          <p:cNvSpPr txBox="1"/>
          <p:nvPr/>
        </p:nvSpPr>
        <p:spPr>
          <a:xfrm>
            <a:off x="8897055" y="3070935"/>
            <a:ext cx="1953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각 카테고리별 분포</a:t>
            </a:r>
          </a:p>
        </p:txBody>
      </p:sp>
    </p:spTree>
    <p:extLst>
      <p:ext uri="{BB962C8B-B14F-4D97-AF65-F5344CB8AC3E}">
        <p14:creationId xmlns:p14="http://schemas.microsoft.com/office/powerpoint/2010/main" val="81814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예측 </a:t>
            </a:r>
            <a:r>
              <a:rPr lang="en-US" altLang="ko-KR" dirty="0"/>
              <a:t>-</a:t>
            </a:r>
            <a:r>
              <a:rPr lang="ko-KR" altLang="en-US" dirty="0"/>
              <a:t> 데이터 전처리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3579968-E07A-CC42-8567-04AE0A6DFB73}"/>
              </a:ext>
            </a:extLst>
          </p:cNvPr>
          <p:cNvSpPr/>
          <p:nvPr/>
        </p:nvSpPr>
        <p:spPr>
          <a:xfrm>
            <a:off x="5776278" y="1193458"/>
            <a:ext cx="5330993" cy="2541782"/>
          </a:xfrm>
          <a:prstGeom prst="roundRect">
            <a:avLst>
              <a:gd name="adj" fmla="val 526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8D147B-ADCC-EB40-A17A-173C4C58CBA1}"/>
              </a:ext>
            </a:extLst>
          </p:cNvPr>
          <p:cNvSpPr txBox="1"/>
          <p:nvPr/>
        </p:nvSpPr>
        <p:spPr>
          <a:xfrm>
            <a:off x="710057" y="1759016"/>
            <a:ext cx="5066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 categorical </a:t>
            </a:r>
            <a:r>
              <a:rPr kumimoji="1" lang="ko-KR" altLang="en-US" dirty="0"/>
              <a:t>데이터를 </a:t>
            </a:r>
            <a:r>
              <a:rPr kumimoji="1" lang="en-US" altLang="ko-KR" dirty="0"/>
              <a:t>one-hot </a:t>
            </a:r>
            <a:r>
              <a:rPr kumimoji="1" lang="ko-KR" altLang="en-US" dirty="0" err="1"/>
              <a:t>인코딩</a:t>
            </a:r>
            <a:r>
              <a:rPr kumimoji="1" lang="ko-KR" altLang="en-US" dirty="0"/>
              <a:t> 후</a:t>
            </a:r>
            <a:endParaRPr kumimoji="1" lang="en-US" altLang="ko-KR" dirty="0"/>
          </a:p>
          <a:p>
            <a:r>
              <a:rPr kumimoji="1" lang="ko-KR" altLang="en-US" dirty="0"/>
              <a:t>   해당일의 국내 해외 가격차이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프리미엄</a:t>
            </a:r>
            <a:r>
              <a:rPr kumimoji="1" lang="en-US" altLang="ko-KR" sz="1600" dirty="0"/>
              <a:t>)</a:t>
            </a:r>
          </a:p>
          <a:p>
            <a:r>
              <a:rPr kumimoji="1" lang="en-US" altLang="ko-Kore-KR" dirty="0"/>
              <a:t>   </a:t>
            </a:r>
            <a:r>
              <a:rPr kumimoji="1" lang="ko-Kore-KR" altLang="en-US" dirty="0"/>
              <a:t>칼럼을 추가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5330864B-1F59-1245-B562-4BD288C5892C}"/>
              </a:ext>
            </a:extLst>
          </p:cNvPr>
          <p:cNvSpPr/>
          <p:nvPr/>
        </p:nvSpPr>
        <p:spPr>
          <a:xfrm>
            <a:off x="4966447" y="3933995"/>
            <a:ext cx="6217023" cy="2578113"/>
          </a:xfrm>
          <a:prstGeom prst="roundRect">
            <a:avLst>
              <a:gd name="adj" fmla="val 526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3FD61-1226-9E41-88CE-77F624531431}"/>
              </a:ext>
            </a:extLst>
          </p:cNvPr>
          <p:cNvSpPr txBox="1"/>
          <p:nvPr/>
        </p:nvSpPr>
        <p:spPr>
          <a:xfrm>
            <a:off x="818143" y="3460804"/>
            <a:ext cx="460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kumimoji="1"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7775 X 20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데이터가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17775 X 180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데이터로 변환 </a:t>
            </a:r>
            <a:endParaRPr kumimoji="1" lang="ko-Kore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3E0BB-39F6-F340-9008-BCA9A9B5C6A5}"/>
              </a:ext>
            </a:extLst>
          </p:cNvPr>
          <p:cNvSpPr txBox="1"/>
          <p:nvPr/>
        </p:nvSpPr>
        <p:spPr>
          <a:xfrm>
            <a:off x="1717990" y="6248827"/>
            <a:ext cx="2859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kumimoji="1"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r>
              <a:rPr kumimoji="1" lang="ko-Kore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일간의 프리미엄 칼럼 추가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180958-EFE9-1541-A12A-56580B9ECEB0}"/>
              </a:ext>
            </a:extLst>
          </p:cNvPr>
          <p:cNvCxnSpPr>
            <a:cxnSpLocks/>
          </p:cNvCxnSpPr>
          <p:nvPr/>
        </p:nvCxnSpPr>
        <p:spPr>
          <a:xfrm flipV="1">
            <a:off x="5262413" y="3614692"/>
            <a:ext cx="56767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7E5D7EB-4E4B-294C-A878-5364592D4BB8}"/>
              </a:ext>
            </a:extLst>
          </p:cNvPr>
          <p:cNvCxnSpPr>
            <a:cxnSpLocks/>
          </p:cNvCxnSpPr>
          <p:nvPr/>
        </p:nvCxnSpPr>
        <p:spPr>
          <a:xfrm flipV="1">
            <a:off x="4490358" y="6402716"/>
            <a:ext cx="5160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39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예측 </a:t>
            </a:r>
            <a:r>
              <a:rPr lang="en-US" altLang="ko-KR" dirty="0"/>
              <a:t>-</a:t>
            </a:r>
            <a:r>
              <a:rPr lang="ko-KR" altLang="en-US" dirty="0"/>
              <a:t> 모델 예측 결과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C13384-0571-D744-931F-7E9737E65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237515"/>
              </p:ext>
            </p:extLst>
          </p:nvPr>
        </p:nvGraphicFramePr>
        <p:xfrm>
          <a:off x="1485909" y="2003225"/>
          <a:ext cx="9220182" cy="233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394">
                  <a:extLst>
                    <a:ext uri="{9D8B030D-6E8A-4147-A177-3AD203B41FA5}">
                      <a16:colId xmlns:a16="http://schemas.microsoft.com/office/drawing/2014/main" val="3250702957"/>
                    </a:ext>
                  </a:extLst>
                </a:gridCol>
                <a:gridCol w="3073394">
                  <a:extLst>
                    <a:ext uri="{9D8B030D-6E8A-4147-A177-3AD203B41FA5}">
                      <a16:colId xmlns:a16="http://schemas.microsoft.com/office/drawing/2014/main" val="1937782876"/>
                    </a:ext>
                  </a:extLst>
                </a:gridCol>
                <a:gridCol w="3073394">
                  <a:extLst>
                    <a:ext uri="{9D8B030D-6E8A-4147-A177-3AD203B41FA5}">
                      <a16:colId xmlns:a16="http://schemas.microsoft.com/office/drawing/2014/main" val="1636262888"/>
                    </a:ext>
                  </a:extLst>
                </a:gridCol>
              </a:tblGrid>
              <a:tr h="3996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구 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Train score</a:t>
                      </a:r>
                    </a:p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</a:rPr>
                        <a:t>(13,331</a:t>
                      </a:r>
                      <a:r>
                        <a:rPr lang="ko-Kore-KR" altLang="en-US" sz="1400" dirty="0">
                          <a:solidFill>
                            <a:schemeClr val="bg1"/>
                          </a:solidFill>
                        </a:rPr>
                        <a:t>개 데이터</a:t>
                      </a:r>
                      <a:r>
                        <a:rPr lang="en-US" altLang="ko-Kore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Test score</a:t>
                      </a:r>
                    </a:p>
                    <a:p>
                      <a:pPr 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(4,444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개 데이터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90118"/>
                  </a:ext>
                </a:extLst>
              </a:tr>
              <a:tr h="4395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LosigsticRegression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.570399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.552880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589382"/>
                  </a:ext>
                </a:extLst>
              </a:tr>
              <a:tr h="4395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KNeighborsClassifier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.824019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.622862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72153"/>
                  </a:ext>
                </a:extLst>
              </a:tr>
              <a:tr h="4395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 err="1">
                          <a:solidFill>
                            <a:srgbClr val="4472C4"/>
                          </a:solidFill>
                        </a:rPr>
                        <a:t>RandomForestClassifier</a:t>
                      </a:r>
                      <a:endParaRPr lang="ko-Kore-KR" altLang="en-US" b="1" dirty="0">
                        <a:solidFill>
                          <a:srgbClr val="4472C4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b="1" dirty="0">
                          <a:solidFill>
                            <a:srgbClr val="4472C4"/>
                          </a:solidFill>
                        </a:rPr>
                        <a:t>1.000000</a:t>
                      </a:r>
                      <a:endParaRPr lang="ko-Kore-KR" altLang="en-US" b="1" dirty="0">
                        <a:solidFill>
                          <a:srgbClr val="4472C4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b="1" dirty="0">
                          <a:solidFill>
                            <a:srgbClr val="4472C4"/>
                          </a:solidFill>
                        </a:rPr>
                        <a:t>0</a:t>
                      </a:r>
                      <a:r>
                        <a:rPr lang="en-US" altLang="ko-KR" b="1" dirty="0">
                          <a:solidFill>
                            <a:srgbClr val="4472C4"/>
                          </a:solidFill>
                        </a:rPr>
                        <a:t>.735148</a:t>
                      </a:r>
                      <a:endParaRPr lang="ko-Kore-KR" altLang="en-US" b="1" dirty="0">
                        <a:solidFill>
                          <a:srgbClr val="4472C4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011660"/>
                  </a:ext>
                </a:extLst>
              </a:tr>
              <a:tr h="4395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GradientBoostingClassifier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.680969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.608010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090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9931797-12B2-9D42-9652-EF2F1F772606}"/>
              </a:ext>
            </a:extLst>
          </p:cNvPr>
          <p:cNvSpPr txBox="1"/>
          <p:nvPr/>
        </p:nvSpPr>
        <p:spPr>
          <a:xfrm>
            <a:off x="8522201" y="1695448"/>
            <a:ext cx="2859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기준</a:t>
            </a:r>
            <a:endParaRPr kumimoji="1" lang="ko-Kore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8588B61-4ED3-594B-9D09-C8CD6F317BA0}"/>
              </a:ext>
            </a:extLst>
          </p:cNvPr>
          <p:cNvSpPr/>
          <p:nvPr/>
        </p:nvSpPr>
        <p:spPr>
          <a:xfrm>
            <a:off x="5776278" y="4695614"/>
            <a:ext cx="4929813" cy="1630424"/>
          </a:xfrm>
          <a:prstGeom prst="roundRect">
            <a:avLst>
              <a:gd name="adj" fmla="val 526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왼쪽으로 구부러진 화살표[C] 8">
            <a:extLst>
              <a:ext uri="{FF2B5EF4-FFF2-40B4-BE49-F238E27FC236}">
                <a16:creationId xmlns:a16="http://schemas.microsoft.com/office/drawing/2014/main" id="{75E005FF-4E63-5A4B-A406-958E00228A29}"/>
              </a:ext>
            </a:extLst>
          </p:cNvPr>
          <p:cNvSpPr/>
          <p:nvPr/>
        </p:nvSpPr>
        <p:spPr>
          <a:xfrm>
            <a:off x="10784541" y="3630705"/>
            <a:ext cx="770965" cy="1676400"/>
          </a:xfrm>
          <a:prstGeom prst="curvedLeft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9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범위 예측 </a:t>
            </a:r>
            <a:r>
              <a:rPr lang="en-US" altLang="ko-KR" dirty="0"/>
              <a:t>-</a:t>
            </a:r>
            <a:r>
              <a:rPr lang="ko-KR" altLang="en-US" dirty="0"/>
              <a:t> 모델 예측 결과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C13384-0571-D744-931F-7E9737E65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790350"/>
              </p:ext>
            </p:extLst>
          </p:nvPr>
        </p:nvGraphicFramePr>
        <p:xfrm>
          <a:off x="1485909" y="1375695"/>
          <a:ext cx="9220182" cy="1897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394">
                  <a:extLst>
                    <a:ext uri="{9D8B030D-6E8A-4147-A177-3AD203B41FA5}">
                      <a16:colId xmlns:a16="http://schemas.microsoft.com/office/drawing/2014/main" val="3250702957"/>
                    </a:ext>
                  </a:extLst>
                </a:gridCol>
                <a:gridCol w="3073394">
                  <a:extLst>
                    <a:ext uri="{9D8B030D-6E8A-4147-A177-3AD203B41FA5}">
                      <a16:colId xmlns:a16="http://schemas.microsoft.com/office/drawing/2014/main" val="1937782876"/>
                    </a:ext>
                  </a:extLst>
                </a:gridCol>
                <a:gridCol w="3073394">
                  <a:extLst>
                    <a:ext uri="{9D8B030D-6E8A-4147-A177-3AD203B41FA5}">
                      <a16:colId xmlns:a16="http://schemas.microsoft.com/office/drawing/2014/main" val="1636262888"/>
                    </a:ext>
                  </a:extLst>
                </a:gridCol>
              </a:tblGrid>
              <a:tr h="3996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구 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Train score</a:t>
                      </a:r>
                    </a:p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</a:rPr>
                        <a:t>(13,331</a:t>
                      </a:r>
                      <a:r>
                        <a:rPr lang="ko-Kore-KR" altLang="en-US" sz="1400" dirty="0">
                          <a:solidFill>
                            <a:schemeClr val="bg1"/>
                          </a:solidFill>
                        </a:rPr>
                        <a:t>개 데이터</a:t>
                      </a:r>
                      <a:r>
                        <a:rPr lang="en-US" altLang="ko-Kore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Test score</a:t>
                      </a:r>
                    </a:p>
                    <a:p>
                      <a:pPr 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(4,444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개 데이터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90118"/>
                  </a:ext>
                </a:extLst>
              </a:tr>
              <a:tr h="4395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KNeighborsClassifier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.832495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.718496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72153"/>
                  </a:ext>
                </a:extLst>
              </a:tr>
              <a:tr h="4395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 err="1">
                          <a:solidFill>
                            <a:srgbClr val="4472C4"/>
                          </a:solidFill>
                        </a:rPr>
                        <a:t>RandomForestClassifier</a:t>
                      </a:r>
                      <a:endParaRPr lang="ko-Kore-KR" altLang="en-US" b="1" dirty="0">
                        <a:solidFill>
                          <a:srgbClr val="4472C4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b="1" dirty="0">
                          <a:solidFill>
                            <a:srgbClr val="4472C4"/>
                          </a:solidFill>
                        </a:rPr>
                        <a:t>1.000000</a:t>
                      </a:r>
                      <a:endParaRPr lang="ko-Kore-KR" altLang="en-US" b="1" dirty="0">
                        <a:solidFill>
                          <a:srgbClr val="4472C4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b="1" dirty="0">
                          <a:solidFill>
                            <a:srgbClr val="4472C4"/>
                          </a:solidFill>
                        </a:rPr>
                        <a:t>0</a:t>
                      </a:r>
                      <a:r>
                        <a:rPr lang="en-US" altLang="ko-KR" b="1" dirty="0">
                          <a:solidFill>
                            <a:srgbClr val="4472C4"/>
                          </a:solidFill>
                        </a:rPr>
                        <a:t>.755175</a:t>
                      </a:r>
                      <a:endParaRPr lang="ko-Kore-KR" altLang="en-US" b="1" dirty="0">
                        <a:solidFill>
                          <a:srgbClr val="4472C4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011660"/>
                  </a:ext>
                </a:extLst>
              </a:tr>
              <a:tr h="43958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tx1"/>
                          </a:solidFill>
                        </a:rPr>
                        <a:t>GradientBoostingClassifier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.775785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.740774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090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9931797-12B2-9D42-9652-EF2F1F772606}"/>
              </a:ext>
            </a:extLst>
          </p:cNvPr>
          <p:cNvSpPr txBox="1"/>
          <p:nvPr/>
        </p:nvSpPr>
        <p:spPr>
          <a:xfrm>
            <a:off x="8522201" y="1067918"/>
            <a:ext cx="2859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기준</a:t>
            </a:r>
            <a:endParaRPr kumimoji="1" lang="ko-Kore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8588B61-4ED3-594B-9D09-C8CD6F317BA0}"/>
              </a:ext>
            </a:extLst>
          </p:cNvPr>
          <p:cNvSpPr/>
          <p:nvPr/>
        </p:nvSpPr>
        <p:spPr>
          <a:xfrm>
            <a:off x="5776278" y="3429000"/>
            <a:ext cx="4929813" cy="1630424"/>
          </a:xfrm>
          <a:prstGeom prst="roundRect">
            <a:avLst>
              <a:gd name="adj" fmla="val 526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왼쪽으로 구부러진 화살표[C] 8">
            <a:extLst>
              <a:ext uri="{FF2B5EF4-FFF2-40B4-BE49-F238E27FC236}">
                <a16:creationId xmlns:a16="http://schemas.microsoft.com/office/drawing/2014/main" id="{75E005FF-4E63-5A4B-A406-958E00228A29}"/>
              </a:ext>
            </a:extLst>
          </p:cNvPr>
          <p:cNvSpPr/>
          <p:nvPr/>
        </p:nvSpPr>
        <p:spPr>
          <a:xfrm>
            <a:off x="10784541" y="2567812"/>
            <a:ext cx="770965" cy="1676400"/>
          </a:xfrm>
          <a:prstGeom prst="curvedLeft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9E68845-9B0F-BD4B-BE20-983DA4028787}"/>
              </a:ext>
            </a:extLst>
          </p:cNvPr>
          <p:cNvSpPr/>
          <p:nvPr/>
        </p:nvSpPr>
        <p:spPr>
          <a:xfrm>
            <a:off x="840319" y="3584164"/>
            <a:ext cx="3022467" cy="2950519"/>
          </a:xfrm>
          <a:prstGeom prst="roundRect">
            <a:avLst>
              <a:gd name="adj" fmla="val 5261"/>
            </a:avLst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1CBF7-11F1-8541-A403-ECEF949B0793}"/>
              </a:ext>
            </a:extLst>
          </p:cNvPr>
          <p:cNvSpPr txBox="1"/>
          <p:nvPr/>
        </p:nvSpPr>
        <p:spPr>
          <a:xfrm>
            <a:off x="3941236" y="3714717"/>
            <a:ext cx="2859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 0 : 5% </a:t>
            </a:r>
            <a:r>
              <a:rPr kumimoji="1" lang="ko-Kore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이상 하락</a:t>
            </a:r>
            <a:endParaRPr kumimoji="1" lang="en-US" altLang="ko-Kore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 1 : -5% ~ 5% </a:t>
            </a:r>
            <a:r>
              <a:rPr kumimoji="1" lang="ko-Kore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이내 변동</a:t>
            </a:r>
            <a:endParaRPr kumimoji="1" lang="en-US" altLang="ko-Kore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 2 : 5% </a:t>
            </a:r>
            <a:r>
              <a:rPr kumimoji="1" lang="ko-Kore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이상 상승</a:t>
            </a:r>
          </a:p>
        </p:txBody>
      </p:sp>
    </p:spTree>
    <p:extLst>
      <p:ext uri="{BB962C8B-B14F-4D97-AF65-F5344CB8AC3E}">
        <p14:creationId xmlns:p14="http://schemas.microsoft.com/office/powerpoint/2010/main" val="299136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6" descr="동전">
            <a:extLst>
              <a:ext uri="{FF2B5EF4-FFF2-40B4-BE49-F238E27FC236}">
                <a16:creationId xmlns:a16="http://schemas.microsoft.com/office/drawing/2014/main" id="{A4C779BA-BAC9-4419-8432-723793903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942774-D732-48A1-8DFD-9778CA73BA2F}"/>
              </a:ext>
            </a:extLst>
          </p:cNvPr>
          <p:cNvSpPr txBox="1"/>
          <p:nvPr/>
        </p:nvSpPr>
        <p:spPr>
          <a:xfrm>
            <a:off x="1438874" y="2929061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Index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AA4469-A549-43E5-B464-1AE919185E1F}"/>
              </a:ext>
            </a:extLst>
          </p:cNvPr>
          <p:cNvSpPr txBox="1"/>
          <p:nvPr/>
        </p:nvSpPr>
        <p:spPr>
          <a:xfrm>
            <a:off x="7650220" y="1225969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팀원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B6B803-E816-444C-839A-99765AA511B4}"/>
              </a:ext>
            </a:extLst>
          </p:cNvPr>
          <p:cNvSpPr txBox="1"/>
          <p:nvPr/>
        </p:nvSpPr>
        <p:spPr>
          <a:xfrm>
            <a:off x="7650220" y="2027058"/>
            <a:ext cx="333883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기획의도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A201E4-664F-4071-9C1D-F2B868214E51}"/>
              </a:ext>
            </a:extLst>
          </p:cNvPr>
          <p:cNvSpPr txBox="1"/>
          <p:nvPr/>
        </p:nvSpPr>
        <p:spPr>
          <a:xfrm>
            <a:off x="7650220" y="2828147"/>
            <a:ext cx="333883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사용기술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498E37-1D1C-41AF-8A77-0EB853F81EFD}"/>
              </a:ext>
            </a:extLst>
          </p:cNvPr>
          <p:cNvSpPr txBox="1"/>
          <p:nvPr/>
        </p:nvSpPr>
        <p:spPr>
          <a:xfrm>
            <a:off x="7650220" y="3629236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알고리즘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DED63-C5DE-4FBE-AF1F-9DEA727A5211}"/>
              </a:ext>
            </a:extLst>
          </p:cNvPr>
          <p:cNvSpPr txBox="1"/>
          <p:nvPr/>
        </p:nvSpPr>
        <p:spPr>
          <a:xfrm>
            <a:off x="7650219" y="4430325"/>
            <a:ext cx="367306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ore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시연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E9E085-10F8-4D5B-8BFE-01C25E06B576}"/>
              </a:ext>
            </a:extLst>
          </p:cNvPr>
          <p:cNvSpPr txBox="1"/>
          <p:nvPr/>
        </p:nvSpPr>
        <p:spPr>
          <a:xfrm>
            <a:off x="7650220" y="5231414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06.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질의 응답</a:t>
            </a:r>
          </a:p>
        </p:txBody>
      </p:sp>
    </p:spTree>
    <p:extLst>
      <p:ext uri="{BB962C8B-B14F-4D97-AF65-F5344CB8AC3E}">
        <p14:creationId xmlns:p14="http://schemas.microsoft.com/office/powerpoint/2010/main" val="1641861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차익거래 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31E4F04-F2C8-8947-887C-90F74FB74C63}"/>
              </a:ext>
            </a:extLst>
          </p:cNvPr>
          <p:cNvSpPr/>
          <p:nvPr/>
        </p:nvSpPr>
        <p:spPr>
          <a:xfrm>
            <a:off x="578224" y="1855695"/>
            <a:ext cx="5544670" cy="3742014"/>
          </a:xfrm>
          <a:prstGeom prst="roundRect">
            <a:avLst>
              <a:gd name="adj" fmla="val 526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E1AC1-31D2-3A48-9132-E50B8365BE3C}"/>
              </a:ext>
            </a:extLst>
          </p:cNvPr>
          <p:cNvSpPr txBox="1"/>
          <p:nvPr/>
        </p:nvSpPr>
        <p:spPr>
          <a:xfrm>
            <a:off x="6546081" y="2529981"/>
            <a:ext cx="5066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Upbit</a:t>
            </a:r>
            <a:r>
              <a:rPr kumimoji="1" lang="en-US" altLang="ko-KR" dirty="0"/>
              <a:t>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국내 </a:t>
            </a:r>
            <a:r>
              <a:rPr kumimoji="1" lang="ko-KR" altLang="en-US" dirty="0" err="1"/>
              <a:t>가상화폐</a:t>
            </a:r>
            <a:endParaRPr kumimoji="1" lang="en-US" altLang="ko-KR" dirty="0"/>
          </a:p>
          <a:p>
            <a:r>
              <a:rPr kumimoji="1" lang="ko-KR" altLang="en-US" dirty="0"/>
              <a:t>   실시간 가격 </a:t>
            </a:r>
            <a:r>
              <a:rPr kumimoji="1" lang="en-US" altLang="ko-KR" dirty="0"/>
              <a:t>Get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2. </a:t>
            </a:r>
            <a:r>
              <a:rPr kumimoji="1" lang="en-US" altLang="ko-Kore-KR" dirty="0" err="1"/>
              <a:t>investing.com</a:t>
            </a:r>
            <a:r>
              <a:rPr kumimoji="1" lang="en-US" altLang="ko-Kore-KR" dirty="0"/>
              <a:t> Crawling</a:t>
            </a:r>
            <a:r>
              <a:rPr kumimoji="1" lang="ko-Kore-KR" altLang="en-US" dirty="0"/>
              <a:t>을 통해</a:t>
            </a:r>
            <a:endParaRPr kumimoji="1" lang="en-US" altLang="ko-Kore-KR" dirty="0"/>
          </a:p>
          <a:p>
            <a:r>
              <a:rPr kumimoji="1" lang="ko-Kore-KR" altLang="en-US" dirty="0"/>
              <a:t>   해외 가상화폐 실시간 가격 </a:t>
            </a:r>
            <a:r>
              <a:rPr kumimoji="1" lang="en-US" altLang="ko-Kore-KR" dirty="0"/>
              <a:t>G</a:t>
            </a:r>
            <a:r>
              <a:rPr kumimoji="1" lang="en-US" altLang="ko-KR" dirty="0"/>
              <a:t>et</a:t>
            </a:r>
            <a:r>
              <a:rPr kumimoji="1" lang="en-US" altLang="ko-Kore-KR" dirty="0"/>
              <a:t>(</a:t>
            </a:r>
            <a:r>
              <a:rPr kumimoji="1" lang="en-US" altLang="ko-Kore-KR" dirty="0" err="1"/>
              <a:t>Bifinex</a:t>
            </a:r>
            <a:r>
              <a:rPr kumimoji="1" lang="en-US" altLang="ko-KR" dirty="0"/>
              <a:t>)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3. </a:t>
            </a:r>
            <a:r>
              <a:rPr kumimoji="1" lang="en-US" altLang="ko-KR" dirty="0" err="1"/>
              <a:t>Upbit</a:t>
            </a:r>
            <a:r>
              <a:rPr kumimoji="1" lang="ko-KR" altLang="en-US" dirty="0"/>
              <a:t> 데이터 및 </a:t>
            </a:r>
            <a:r>
              <a:rPr kumimoji="1" lang="en-US" altLang="ko-KR" dirty="0" err="1"/>
              <a:t>Bifinex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데이터를 바탕으로</a:t>
            </a:r>
            <a:endParaRPr kumimoji="1" lang="en-US" altLang="ko-KR" dirty="0"/>
          </a:p>
          <a:p>
            <a:r>
              <a:rPr kumimoji="1" lang="ko-KR" altLang="en-US" dirty="0"/>
              <a:t>   임의의 </a:t>
            </a:r>
            <a:r>
              <a:rPr kumimoji="1" lang="ko-KR" altLang="en-US" dirty="0" err="1"/>
              <a:t>가상화폐</a:t>
            </a:r>
            <a:r>
              <a:rPr kumimoji="1" lang="ko-KR" altLang="en-US" dirty="0"/>
              <a:t> 거래소 데이터 생성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(Dummy 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알고리즘 우선 구현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17218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DE28B-049F-B04B-A5D4-67ED8E82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차익거래 </a:t>
            </a:r>
            <a:endParaRPr kumimoji="1" lang="ko-Kore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F3DC3FD-DF41-1E45-B2D7-EA02D88FAA2E}"/>
              </a:ext>
            </a:extLst>
          </p:cNvPr>
          <p:cNvSpPr/>
          <p:nvPr/>
        </p:nvSpPr>
        <p:spPr>
          <a:xfrm>
            <a:off x="5565581" y="1175671"/>
            <a:ext cx="6112449" cy="5260936"/>
          </a:xfrm>
          <a:prstGeom prst="roundRect">
            <a:avLst>
              <a:gd name="adj" fmla="val 526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1E57-6536-CC41-B3F7-2A1F033F5847}"/>
              </a:ext>
            </a:extLst>
          </p:cNvPr>
          <p:cNvSpPr txBox="1"/>
          <p:nvPr/>
        </p:nvSpPr>
        <p:spPr>
          <a:xfrm>
            <a:off x="727173" y="2513477"/>
            <a:ext cx="50662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가치 통일을 위해 국내 가격을 달러로 환산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2. </a:t>
            </a:r>
            <a:r>
              <a:rPr kumimoji="1" lang="ko-Kore-KR" altLang="en-US" dirty="0"/>
              <a:t>가상화폐별 송금수수료 및 </a:t>
            </a:r>
            <a:endParaRPr kumimoji="1" lang="en-US" altLang="ko-Kore-KR" dirty="0"/>
          </a:p>
          <a:p>
            <a:r>
              <a:rPr kumimoji="1" lang="ko-Kore-KR" altLang="en-US" dirty="0"/>
              <a:t>   송금 이후 원화가치 환산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3. </a:t>
            </a:r>
            <a:r>
              <a:rPr kumimoji="1" lang="ko-KR" altLang="en-US" dirty="0"/>
              <a:t>익일 등락 예측 결과 가중치를 반영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287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차익거래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67AF632-238B-5644-A7D1-B750EA1B45DA}"/>
              </a:ext>
            </a:extLst>
          </p:cNvPr>
          <p:cNvSpPr/>
          <p:nvPr/>
        </p:nvSpPr>
        <p:spPr>
          <a:xfrm>
            <a:off x="6484490" y="1822205"/>
            <a:ext cx="5051611" cy="4347881"/>
          </a:xfrm>
          <a:prstGeom prst="roundRect">
            <a:avLst>
              <a:gd name="adj" fmla="val 526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E76B6-640D-8E44-B0BB-CBAC20EB859C}"/>
              </a:ext>
            </a:extLst>
          </p:cNvPr>
          <p:cNvSpPr txBox="1"/>
          <p:nvPr/>
        </p:nvSpPr>
        <p:spPr>
          <a:xfrm>
            <a:off x="499017" y="3429000"/>
            <a:ext cx="579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가상화폐별 송금수수료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Gas-Fee) </a:t>
            </a:r>
            <a:r>
              <a:rPr kumimoji="1" lang="ko-KR" altLang="en-US" dirty="0"/>
              <a:t>및 환율을 바탕으로</a:t>
            </a:r>
            <a:endParaRPr kumimoji="1" lang="en-US" altLang="ko-KR" dirty="0"/>
          </a:p>
          <a:p>
            <a:r>
              <a:rPr kumimoji="1" lang="ko-KR" altLang="en-US" dirty="0"/>
              <a:t>차익거래가 가능한 거래소 및 차액 확인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81629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차익거래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46269C8-6744-724E-9C7A-8CBE5548C2AD}"/>
              </a:ext>
            </a:extLst>
          </p:cNvPr>
          <p:cNvSpPr/>
          <p:nvPr/>
        </p:nvSpPr>
        <p:spPr>
          <a:xfrm>
            <a:off x="5957047" y="1228165"/>
            <a:ext cx="5735936" cy="5192933"/>
          </a:xfrm>
          <a:prstGeom prst="roundRect">
            <a:avLst>
              <a:gd name="adj" fmla="val 526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58832-705C-BC4F-ACA8-E74E0C0EB5AE}"/>
              </a:ext>
            </a:extLst>
          </p:cNvPr>
          <p:cNvSpPr txBox="1"/>
          <p:nvPr/>
        </p:nvSpPr>
        <p:spPr>
          <a:xfrm>
            <a:off x="585714" y="3429000"/>
            <a:ext cx="5796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dirty="0"/>
              <a:t>가상화폐 가격변동 예측 결과</a:t>
            </a:r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ko-Kore-KR" altLang="en-US" dirty="0"/>
              <a:t>차익거래 가능 여부 및 차액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두 가지를 고려하여 우선 사용 가상화폐 순위 생성</a:t>
            </a:r>
          </a:p>
        </p:txBody>
      </p:sp>
    </p:spTree>
    <p:extLst>
      <p:ext uri="{BB962C8B-B14F-4D97-AF65-F5344CB8AC3E}">
        <p14:creationId xmlns:p14="http://schemas.microsoft.com/office/powerpoint/2010/main" val="309423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r>
              <a:rPr lang="en-US" altLang="ko-KR" dirty="0"/>
              <a:t>Front-End </a:t>
            </a:r>
            <a:r>
              <a:rPr lang="ko-KR" altLang="en-US" dirty="0"/>
              <a:t>화면구성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4E04B35-CFBF-6F49-B400-B6D6AB8E542F}"/>
              </a:ext>
            </a:extLst>
          </p:cNvPr>
          <p:cNvSpPr/>
          <p:nvPr/>
        </p:nvSpPr>
        <p:spPr>
          <a:xfrm>
            <a:off x="1246095" y="1102660"/>
            <a:ext cx="9081246" cy="5452910"/>
          </a:xfrm>
          <a:prstGeom prst="roundRect">
            <a:avLst>
              <a:gd name="adj" fmla="val 526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6299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r>
              <a:rPr lang="en-US" altLang="ko-KR" dirty="0"/>
              <a:t>Front-End </a:t>
            </a:r>
            <a:r>
              <a:rPr lang="ko-KR" altLang="en-US" dirty="0"/>
              <a:t>화면구성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4E04B35-CFBF-6F49-B400-B6D6AB8E542F}"/>
              </a:ext>
            </a:extLst>
          </p:cNvPr>
          <p:cNvSpPr/>
          <p:nvPr/>
        </p:nvSpPr>
        <p:spPr>
          <a:xfrm>
            <a:off x="1246095" y="1102660"/>
            <a:ext cx="9081246" cy="5452910"/>
          </a:xfrm>
          <a:prstGeom prst="roundRect">
            <a:avLst>
              <a:gd name="adj" fmla="val 526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4545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r>
              <a:rPr lang="ko-Kore-KR" altLang="en-US" dirty="0"/>
              <a:t>시 연</a:t>
            </a:r>
            <a:endParaRPr lang="ko-KR" altLang="en-US" dirty="0"/>
          </a:p>
        </p:txBody>
      </p:sp>
      <p:sp>
        <p:nvSpPr>
          <p:cNvPr id="4" name="모서리가 둥근 직사각형 3">
            <a:hlinkClick r:id="rId2"/>
            <a:extLst>
              <a:ext uri="{FF2B5EF4-FFF2-40B4-BE49-F238E27FC236}">
                <a16:creationId xmlns:a16="http://schemas.microsoft.com/office/drawing/2014/main" id="{E8966FD3-FED0-0443-AE76-0C7B7576D4B3}"/>
              </a:ext>
            </a:extLst>
          </p:cNvPr>
          <p:cNvSpPr/>
          <p:nvPr/>
        </p:nvSpPr>
        <p:spPr>
          <a:xfrm>
            <a:off x="1246095" y="1102660"/>
            <a:ext cx="9081246" cy="5452910"/>
          </a:xfrm>
          <a:prstGeom prst="roundRect">
            <a:avLst>
              <a:gd name="adj" fmla="val 526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9037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F95CC116-7012-4044-B5D2-1833E0DB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b="1" dirty="0"/>
              <a:t>이전 프로젝트</a:t>
            </a:r>
          </a:p>
        </p:txBody>
      </p:sp>
    </p:spTree>
    <p:extLst>
      <p:ext uri="{BB962C8B-B14F-4D97-AF65-F5344CB8AC3E}">
        <p14:creationId xmlns:p14="http://schemas.microsoft.com/office/powerpoint/2010/main" val="3062135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95D2D40-07B8-E241-9212-B99FB1D4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</a:t>
            </a:r>
            <a:r>
              <a:rPr lang="ko-Kore-KR" altLang="en-US" dirty="0"/>
              <a:t>차 프로젝트 </a:t>
            </a:r>
            <a:r>
              <a:rPr lang="en-US" altLang="ko-Kore-KR" dirty="0"/>
              <a:t>– </a:t>
            </a:r>
            <a:r>
              <a:rPr lang="ko-Kore-KR" altLang="en-US" dirty="0"/>
              <a:t>기후 데이터를 바탕으로 농산물 가격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0CD6A-ADEE-054F-8D34-21EAE897936D}"/>
              </a:ext>
            </a:extLst>
          </p:cNvPr>
          <p:cNvSpPr txBox="1"/>
          <p:nvPr/>
        </p:nvSpPr>
        <p:spPr>
          <a:xfrm>
            <a:off x="1127472" y="1269541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수집 데이터 및 출처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E2349-74E8-2945-93E1-92477FA39BC8}"/>
              </a:ext>
            </a:extLst>
          </p:cNvPr>
          <p:cNvSpPr txBox="1"/>
          <p:nvPr/>
        </p:nvSpPr>
        <p:spPr>
          <a:xfrm>
            <a:off x="983432" y="1589825"/>
            <a:ext cx="799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기상 데이터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아래 채소 외에 배추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양배추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상추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토마토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시금치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무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당근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)</a:t>
            </a: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6630ECF6-DAD5-554E-AB2C-A964F9315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824307"/>
              </p:ext>
            </p:extLst>
          </p:nvPr>
        </p:nvGraphicFramePr>
        <p:xfrm>
          <a:off x="1114206" y="2031165"/>
          <a:ext cx="10310385" cy="23465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21354">
                  <a:extLst>
                    <a:ext uri="{9D8B030D-6E8A-4147-A177-3AD203B41FA5}">
                      <a16:colId xmlns:a16="http://schemas.microsoft.com/office/drawing/2014/main" val="104475667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110855616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3790208431"/>
                    </a:ext>
                  </a:extLst>
                </a:gridCol>
                <a:gridCol w="1505781">
                  <a:extLst>
                    <a:ext uri="{9D8B030D-6E8A-4147-A177-3AD203B41FA5}">
                      <a16:colId xmlns:a16="http://schemas.microsoft.com/office/drawing/2014/main" val="3057314366"/>
                    </a:ext>
                  </a:extLst>
                </a:gridCol>
                <a:gridCol w="2310642">
                  <a:extLst>
                    <a:ext uri="{9D8B030D-6E8A-4147-A177-3AD203B41FA5}">
                      <a16:colId xmlns:a16="http://schemas.microsoft.com/office/drawing/2014/main" val="3301838717"/>
                    </a:ext>
                  </a:extLst>
                </a:gridCol>
              </a:tblGrid>
              <a:tr h="29585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31970"/>
                  </a:ext>
                </a:extLst>
              </a:tr>
              <a:tr h="5177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경주</a:t>
                      </a:r>
                      <a:r>
                        <a:rPr lang="en-US" altLang="ko-Kore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군산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김해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서산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이천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청주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해남</a:t>
                      </a:r>
                      <a:endParaRPr lang="ko-Kore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  <a:r>
                        <a:rPr lang="en-US" altLang="ko-Kore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태국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베트남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호주</a:t>
                      </a:r>
                      <a:endParaRPr lang="en-US" altLang="ko-Kore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011.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algn="ctr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ore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ore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기상자료개방포털</a:t>
                      </a:r>
                      <a:endParaRPr lang="en-US" altLang="ko-Kore-KR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ore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종합기상관측</a:t>
                      </a:r>
                      <a:r>
                        <a:rPr lang="en-US" altLang="ko-Kore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(ASOS)</a:t>
                      </a:r>
                      <a:endParaRPr lang="en-US" altLang="ko-Kore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세계기상전문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(SYNOP)</a:t>
                      </a:r>
                      <a:endParaRPr lang="en-US" altLang="ko-Kore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12423"/>
                  </a:ext>
                </a:extLst>
              </a:tr>
              <a:tr h="29983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무안</a:t>
                      </a:r>
                      <a:r>
                        <a:rPr lang="en-US" altLang="ko-Kore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합천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창녕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군위</a:t>
                      </a:r>
                      <a:endParaRPr lang="ko-Kore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  <a:r>
                        <a:rPr lang="en-US" altLang="ko-Kore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중국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일본</a:t>
                      </a:r>
                      <a:endParaRPr lang="ko-Kore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61449"/>
                  </a:ext>
                </a:extLst>
              </a:tr>
              <a:tr h="5177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밀양</a:t>
                      </a:r>
                      <a:r>
                        <a:rPr lang="en-US" altLang="ko-Kore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의성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서귀포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고흥</a:t>
                      </a:r>
                      <a:endParaRPr lang="ko-Kore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0909269"/>
                  </a:ext>
                </a:extLst>
              </a:tr>
              <a:tr h="5177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서산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해남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목포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안동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영양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봉화</a:t>
                      </a:r>
                      <a:endParaRPr lang="ko-Kore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06496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75A47C-590C-7442-9A32-9C06644E49F3}"/>
              </a:ext>
            </a:extLst>
          </p:cNvPr>
          <p:cNvSpPr txBox="1"/>
          <p:nvPr/>
        </p:nvSpPr>
        <p:spPr>
          <a:xfrm>
            <a:off x="983432" y="4473056"/>
            <a:ext cx="86049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가격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데이터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국내 농산물 도매가격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(2010.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10.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15)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농산물 </a:t>
            </a:r>
            <a:r>
              <a:rPr lang="ko-KR" altLang="en-US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유통정보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(KAMIS)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중국 도매시장 가격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(2010.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2019.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6)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농업관측시스템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(OASIS)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95057-3792-F74F-9209-0045CF0C9E69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7C594-17A6-954D-8D9E-73C7A83EBBED}"/>
              </a:ext>
            </a:extLst>
          </p:cNvPr>
          <p:cNvSpPr txBox="1"/>
          <p:nvPr/>
        </p:nvSpPr>
        <p:spPr>
          <a:xfrm>
            <a:off x="1127472" y="5660348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사용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기술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DEC77-BE30-B640-8F61-90FBB1CF84F9}"/>
              </a:ext>
            </a:extLst>
          </p:cNvPr>
          <p:cNvSpPr txBox="1"/>
          <p:nvPr/>
        </p:nvSpPr>
        <p:spPr>
          <a:xfrm>
            <a:off x="610150" y="5555151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0D0ED-75CB-4342-A5AC-0F8A4D804566}"/>
              </a:ext>
            </a:extLst>
          </p:cNvPr>
          <p:cNvSpPr txBox="1"/>
          <p:nvPr/>
        </p:nvSpPr>
        <p:spPr>
          <a:xfrm>
            <a:off x="983432" y="6026030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sklearn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tensorflow.keras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478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12E51-8C6C-144C-8D2E-4D1B0A9E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</a:t>
            </a:r>
            <a:r>
              <a:rPr lang="ko-Kore-KR" altLang="en-US" dirty="0"/>
              <a:t>차 프로젝트 </a:t>
            </a:r>
            <a:r>
              <a:rPr lang="en-US" altLang="ko-Kore-KR" dirty="0"/>
              <a:t>– </a:t>
            </a:r>
            <a:r>
              <a:rPr lang="ko-Kore-KR" altLang="en-US" dirty="0"/>
              <a:t>기후 데이터를 바탕으로 농산물 가격 예측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A08C5-6B6D-BF45-8D43-8EA42F89CD2D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가격 예측을 위한 변수 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학습데이터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18CC2-D4BF-D44F-958A-D49F7FE27DBA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58E78-9EF4-1A40-A8F2-4D047F990C48}"/>
              </a:ext>
            </a:extLst>
          </p:cNvPr>
          <p:cNvSpPr txBox="1"/>
          <p:nvPr/>
        </p:nvSpPr>
        <p:spPr>
          <a:xfrm>
            <a:off x="983432" y="1802479"/>
            <a:ext cx="10657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지역별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정오 이전 및 이후의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평균 기온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최소 기온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최대 기온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최대 풍속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평균 습도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평균 증기압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평균 기압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평균 해면기압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일조시간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최대 적설량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평균 지면온도</a:t>
            </a:r>
            <a:endParaRPr kumimoji="0" lang="en-US" altLang="ko-KR" sz="180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221AE-E00D-EE40-9F62-60784C1EF154}"/>
              </a:ext>
            </a:extLst>
          </p:cNvPr>
          <p:cNvSpPr txBox="1"/>
          <p:nvPr/>
        </p:nvSpPr>
        <p:spPr>
          <a:xfrm>
            <a:off x="983432" y="2745948"/>
            <a:ext cx="1065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해당 월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endParaRPr kumimoji="0" lang="en-US" altLang="ko-KR" sz="180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7B1D33-6DD1-DB4E-A710-32E15F066F1E}"/>
              </a:ext>
            </a:extLst>
          </p:cNvPr>
          <p:cNvSpPr txBox="1"/>
          <p:nvPr/>
        </p:nvSpPr>
        <p:spPr>
          <a:xfrm>
            <a:off x="983432" y="3176972"/>
            <a:ext cx="1065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해당일의 채소 가격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(LSTM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한정으로 사용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endParaRPr kumimoji="0" lang="en-US" altLang="ko-KR" sz="180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88C50D-04AA-AE40-BAF1-007B95D1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920" y="2728089"/>
            <a:ext cx="5968696" cy="3519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07A89-C794-1145-8FB3-D77C143297CC}"/>
              </a:ext>
            </a:extLst>
          </p:cNvPr>
          <p:cNvSpPr txBox="1"/>
          <p:nvPr/>
        </p:nvSpPr>
        <p:spPr>
          <a:xfrm>
            <a:off x="983432" y="4400666"/>
            <a:ext cx="10657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머신러닝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데이터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SPLIT</a:t>
            </a:r>
          </a:p>
          <a:p>
            <a:pPr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train_data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: 2011-01-01 ~ 2018-12-31</a:t>
            </a:r>
          </a:p>
          <a:p>
            <a:pPr>
              <a:defRPr/>
            </a:pP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kumimoji="0" lang="en-US" altLang="ko-KR" sz="180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test_data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: 2019-01-01 ~ 2021-10-15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BE3C2-219B-6343-B50D-6B94F9D32B52}"/>
              </a:ext>
            </a:extLst>
          </p:cNvPr>
          <p:cNvSpPr txBox="1"/>
          <p:nvPr/>
        </p:nvSpPr>
        <p:spPr>
          <a:xfrm>
            <a:off x="983432" y="5460959"/>
            <a:ext cx="106571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LSTM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데이터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SPLIT</a:t>
            </a:r>
          </a:p>
          <a:p>
            <a:pPr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train_data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: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초기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3000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개의 값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>
              <a:defRPr/>
            </a:pP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</a:t>
            </a:r>
            <a:r>
              <a:rPr kumimoji="0" lang="en-US" altLang="ko-KR" sz="180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test_data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: </a:t>
            </a: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이후 약 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900</a:t>
            </a:r>
            <a:r>
              <a:rPr kumimoji="0" lang="ko-KR" altLang="en-US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여개의 값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5AE97-593C-F943-A69F-1772CCAC8E80}"/>
              </a:ext>
            </a:extLst>
          </p:cNvPr>
          <p:cNvSpPr txBox="1"/>
          <p:nvPr/>
        </p:nvSpPr>
        <p:spPr>
          <a:xfrm>
            <a:off x="1177325" y="3748970"/>
            <a:ext cx="4068452" cy="400110"/>
          </a:xfrm>
          <a:prstGeom prst="rect">
            <a:avLst/>
          </a:prstGeom>
          <a:solidFill>
            <a:srgbClr val="4472C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+mn-ea"/>
                <a:ea typeface="+mn-ea"/>
              </a:rPr>
              <a:t>StandardScaler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</a:rPr>
              <a:t>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</a:rPr>
              <a:t>Scaling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380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1BD9F-18D4-4739-B025-6A103312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r>
              <a:rPr lang="ko-KR" altLang="en-US" dirty="0"/>
              <a:t>팀원 소개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6DFC309-FC4D-4275-8905-93BC8F00B722}"/>
              </a:ext>
            </a:extLst>
          </p:cNvPr>
          <p:cNvSpPr/>
          <p:nvPr/>
        </p:nvSpPr>
        <p:spPr>
          <a:xfrm>
            <a:off x="2236304" y="1608480"/>
            <a:ext cx="2819400" cy="4041775"/>
          </a:xfrm>
          <a:prstGeom prst="roundRect">
            <a:avLst/>
          </a:prstGeom>
          <a:solidFill>
            <a:srgbClr val="4472C4"/>
          </a:solidFill>
          <a:ln w="381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75836AC-EBDB-48A5-BD05-5A8D9FEED229}"/>
              </a:ext>
            </a:extLst>
          </p:cNvPr>
          <p:cNvSpPr/>
          <p:nvPr/>
        </p:nvSpPr>
        <p:spPr>
          <a:xfrm>
            <a:off x="2388703" y="1760881"/>
            <a:ext cx="2491409" cy="2453310"/>
          </a:xfrm>
          <a:prstGeom prst="roundRect">
            <a:avLst>
              <a:gd name="adj" fmla="val 9486"/>
            </a:avLst>
          </a:prstGeom>
          <a:blipFill>
            <a:blip r:embed="rId2"/>
            <a:stretch>
              <a:fillRect/>
            </a:stretch>
          </a:blipFill>
          <a:ln w="38100">
            <a:noFill/>
            <a:prstDash val="sysDash"/>
          </a:ln>
          <a:effectLst>
            <a:outerShdw blurRad="177800" dist="38100" dir="13500000" sx="93000" sy="93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80C11-8A24-42D3-BBED-2CE353B2E184}"/>
              </a:ext>
            </a:extLst>
          </p:cNvPr>
          <p:cNvSpPr txBox="1"/>
          <p:nvPr/>
        </p:nvSpPr>
        <p:spPr>
          <a:xfrm>
            <a:off x="2233380" y="4283764"/>
            <a:ext cx="282524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팀장</a:t>
            </a:r>
            <a:r>
              <a:rPr lang="ko-KR" altLang="en-US" b="1" dirty="0">
                <a:solidFill>
                  <a:schemeClr val="bg1"/>
                </a:solidFill>
              </a:rPr>
              <a:t> 위정철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sz="105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데이터 </a:t>
            </a:r>
            <a:r>
              <a:rPr lang="ko-KR" altLang="en-US" sz="1600" dirty="0" err="1">
                <a:solidFill>
                  <a:schemeClr val="bg1"/>
                </a:solidFill>
              </a:rPr>
              <a:t>전처리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가격예측 모델링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Flask API </a:t>
            </a:r>
            <a:r>
              <a:rPr lang="ko-KR" altLang="en-US" sz="1600" dirty="0">
                <a:solidFill>
                  <a:schemeClr val="bg1"/>
                </a:solidFill>
              </a:rPr>
              <a:t>연동 </a:t>
            </a:r>
            <a:r>
              <a:rPr lang="en-US" altLang="ko-KR" sz="1600" dirty="0">
                <a:solidFill>
                  <a:schemeClr val="bg1"/>
                </a:solidFill>
              </a:rPr>
              <a:t>/ UI </a:t>
            </a:r>
            <a:r>
              <a:rPr lang="ko-KR" altLang="en-US" sz="1600" dirty="0"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01AD5B3-65D2-4F3F-BF01-74D4DAF19383}"/>
              </a:ext>
            </a:extLst>
          </p:cNvPr>
          <p:cNvSpPr/>
          <p:nvPr/>
        </p:nvSpPr>
        <p:spPr>
          <a:xfrm>
            <a:off x="7136296" y="1608480"/>
            <a:ext cx="2819400" cy="4041775"/>
          </a:xfrm>
          <a:prstGeom prst="roundRect">
            <a:avLst/>
          </a:prstGeom>
          <a:solidFill>
            <a:srgbClr val="4472C4"/>
          </a:solidFill>
          <a:ln w="381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85B19F4-2AF9-4EF2-90E5-977B1F758338}"/>
              </a:ext>
            </a:extLst>
          </p:cNvPr>
          <p:cNvSpPr/>
          <p:nvPr/>
        </p:nvSpPr>
        <p:spPr>
          <a:xfrm>
            <a:off x="7288695" y="1760881"/>
            <a:ext cx="2491409" cy="2453310"/>
          </a:xfrm>
          <a:prstGeom prst="roundRect">
            <a:avLst>
              <a:gd name="adj" fmla="val 9486"/>
            </a:avLst>
          </a:prstGeom>
          <a:blipFill>
            <a:blip r:embed="rId3"/>
            <a:stretch>
              <a:fillRect/>
            </a:stretch>
          </a:blipFill>
          <a:ln w="38100">
            <a:noFill/>
            <a:prstDash val="sysDash"/>
          </a:ln>
          <a:effectLst>
            <a:outerShdw blurRad="177800" dist="38100" dir="13500000" sx="93000" sy="93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5AC8B-F477-40BF-95A8-C2D1DD97D2C1}"/>
              </a:ext>
            </a:extLst>
          </p:cNvPr>
          <p:cNvSpPr txBox="1"/>
          <p:nvPr/>
        </p:nvSpPr>
        <p:spPr>
          <a:xfrm>
            <a:off x="7484671" y="4283764"/>
            <a:ext cx="212265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팀원</a:t>
            </a:r>
            <a:r>
              <a:rPr lang="ko-KR" altLang="en-US" b="1" dirty="0">
                <a:solidFill>
                  <a:schemeClr val="bg1"/>
                </a:solidFill>
              </a:rPr>
              <a:t> 박정연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sz="105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데이터 수집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결제 알고리즘 구성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00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A966C-E7A3-5C4D-B154-DB5381BD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</a:t>
            </a:r>
            <a:r>
              <a:rPr lang="ko-Kore-KR" altLang="en-US" dirty="0"/>
              <a:t>차 프로젝트 </a:t>
            </a:r>
            <a:r>
              <a:rPr lang="en-US" altLang="ko-Kore-KR" dirty="0"/>
              <a:t>– </a:t>
            </a:r>
            <a:r>
              <a:rPr lang="ko-Kore-KR" altLang="en-US" dirty="0"/>
              <a:t>기후 데이터를 바탕으로 농산물 가격 예측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3E8DC-76A0-7449-9A97-8799103453CF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데이터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구조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13E9C-7325-244C-98C6-589D0BB1B9DF}"/>
              </a:ext>
            </a:extLst>
          </p:cNvPr>
          <p:cNvSpPr/>
          <p:nvPr/>
        </p:nvSpPr>
        <p:spPr>
          <a:xfrm>
            <a:off x="5015880" y="2195288"/>
            <a:ext cx="1332148" cy="3043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9F702-87FF-234D-AB84-677D36668675}"/>
              </a:ext>
            </a:extLst>
          </p:cNvPr>
          <p:cNvSpPr/>
          <p:nvPr/>
        </p:nvSpPr>
        <p:spPr>
          <a:xfrm>
            <a:off x="5123892" y="2366301"/>
            <a:ext cx="1116124" cy="972109"/>
          </a:xfrm>
          <a:prstGeom prst="rect">
            <a:avLst/>
          </a:prstGeom>
          <a:noFill/>
          <a:ln>
            <a:solidFill>
              <a:srgbClr val="01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기상데이터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날씨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(46)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X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지역 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최대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528590-25FB-644B-A56E-8206A4296F7B}"/>
              </a:ext>
            </a:extLst>
          </p:cNvPr>
          <p:cNvSpPr/>
          <p:nvPr/>
        </p:nvSpPr>
        <p:spPr>
          <a:xfrm>
            <a:off x="5123892" y="3520406"/>
            <a:ext cx="1116124" cy="6639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가격데이터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채소가격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2D9677-1EC9-3E41-B717-F28B1AFBFDA8}"/>
              </a:ext>
            </a:extLst>
          </p:cNvPr>
          <p:cNvSpPr/>
          <p:nvPr/>
        </p:nvSpPr>
        <p:spPr>
          <a:xfrm>
            <a:off x="5123892" y="4375641"/>
            <a:ext cx="1116124" cy="6639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날짜데이터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해당월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4CF822-F688-7A4D-9605-AA89A62E61AF}"/>
              </a:ext>
            </a:extLst>
          </p:cNvPr>
          <p:cNvSpPr/>
          <p:nvPr/>
        </p:nvSpPr>
        <p:spPr>
          <a:xfrm>
            <a:off x="3215680" y="2195288"/>
            <a:ext cx="1332148" cy="3043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613705-1A77-994D-B1DB-22A277500E8F}"/>
              </a:ext>
            </a:extLst>
          </p:cNvPr>
          <p:cNvSpPr/>
          <p:nvPr/>
        </p:nvSpPr>
        <p:spPr>
          <a:xfrm>
            <a:off x="3323692" y="2366301"/>
            <a:ext cx="1116124" cy="972109"/>
          </a:xfrm>
          <a:prstGeom prst="rect">
            <a:avLst/>
          </a:prstGeom>
          <a:noFill/>
          <a:ln>
            <a:solidFill>
              <a:srgbClr val="01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기상데이터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날씨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(46)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X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지역 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최대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02F49B-792D-2C48-B249-EE7B727A9A34}"/>
              </a:ext>
            </a:extLst>
          </p:cNvPr>
          <p:cNvSpPr/>
          <p:nvPr/>
        </p:nvSpPr>
        <p:spPr>
          <a:xfrm>
            <a:off x="3323692" y="3520406"/>
            <a:ext cx="1116124" cy="6639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가격데이터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채소가격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11C847-20BD-6D4F-AC93-FAC11FAF35D9}"/>
              </a:ext>
            </a:extLst>
          </p:cNvPr>
          <p:cNvSpPr/>
          <p:nvPr/>
        </p:nvSpPr>
        <p:spPr>
          <a:xfrm>
            <a:off x="3323692" y="4375641"/>
            <a:ext cx="1116124" cy="6639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날짜데이터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해당월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79F58A-64E5-894B-A107-07B4A9531A12}"/>
              </a:ext>
            </a:extLst>
          </p:cNvPr>
          <p:cNvSpPr/>
          <p:nvPr/>
        </p:nvSpPr>
        <p:spPr>
          <a:xfrm>
            <a:off x="1366283" y="2195288"/>
            <a:ext cx="1332148" cy="3043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911F2D-A953-1349-9CD2-46B837CD75B3}"/>
              </a:ext>
            </a:extLst>
          </p:cNvPr>
          <p:cNvSpPr/>
          <p:nvPr/>
        </p:nvSpPr>
        <p:spPr>
          <a:xfrm>
            <a:off x="1474295" y="2366301"/>
            <a:ext cx="1116124" cy="972109"/>
          </a:xfrm>
          <a:prstGeom prst="rect">
            <a:avLst/>
          </a:prstGeom>
          <a:noFill/>
          <a:ln>
            <a:solidFill>
              <a:srgbClr val="01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기상데이터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날씨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(46)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X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지역 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최대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20)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E09794-EAC0-1245-AC52-260B3C0076F7}"/>
              </a:ext>
            </a:extLst>
          </p:cNvPr>
          <p:cNvSpPr/>
          <p:nvPr/>
        </p:nvSpPr>
        <p:spPr>
          <a:xfrm>
            <a:off x="1474295" y="3520406"/>
            <a:ext cx="1116124" cy="6639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가격데이터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채소가격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2315F0-2F0C-A84E-90BE-860EF296427F}"/>
              </a:ext>
            </a:extLst>
          </p:cNvPr>
          <p:cNvSpPr/>
          <p:nvPr/>
        </p:nvSpPr>
        <p:spPr>
          <a:xfrm>
            <a:off x="1474295" y="4375641"/>
            <a:ext cx="1116124" cy="6639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날짜데이터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해당월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cxnSp>
        <p:nvCxnSpPr>
          <p:cNvPr id="17" name="직선 연결선 19">
            <a:extLst>
              <a:ext uri="{FF2B5EF4-FFF2-40B4-BE49-F238E27FC236}">
                <a16:creationId xmlns:a16="http://schemas.microsoft.com/office/drawing/2014/main" id="{B9BD8EC8-90AB-224C-82FA-20C414073FCF}"/>
              </a:ext>
            </a:extLst>
          </p:cNvPr>
          <p:cNvCxnSpPr>
            <a:cxnSpLocks/>
          </p:cNvCxnSpPr>
          <p:nvPr/>
        </p:nvCxnSpPr>
        <p:spPr>
          <a:xfrm>
            <a:off x="911424" y="5583644"/>
            <a:ext cx="1036915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더하기 기호 20">
            <a:extLst>
              <a:ext uri="{FF2B5EF4-FFF2-40B4-BE49-F238E27FC236}">
                <a16:creationId xmlns:a16="http://schemas.microsoft.com/office/drawing/2014/main" id="{88E2E0F1-1594-8D4E-AD46-50E7B18C65AF}"/>
              </a:ext>
            </a:extLst>
          </p:cNvPr>
          <p:cNvSpPr/>
          <p:nvPr/>
        </p:nvSpPr>
        <p:spPr>
          <a:xfrm>
            <a:off x="2847755" y="3519551"/>
            <a:ext cx="267798" cy="267798"/>
          </a:xfrm>
          <a:prstGeom prst="mathPlus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더하기 기호 21">
            <a:extLst>
              <a:ext uri="{FF2B5EF4-FFF2-40B4-BE49-F238E27FC236}">
                <a16:creationId xmlns:a16="http://schemas.microsoft.com/office/drawing/2014/main" id="{EF1A8024-2C27-5B4F-BC63-6A09BD605FA6}"/>
              </a:ext>
            </a:extLst>
          </p:cNvPr>
          <p:cNvSpPr/>
          <p:nvPr/>
        </p:nvSpPr>
        <p:spPr>
          <a:xfrm>
            <a:off x="4655840" y="3519551"/>
            <a:ext cx="267798" cy="267798"/>
          </a:xfrm>
          <a:prstGeom prst="mathPlus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오른쪽 화살표[R] 11">
            <a:extLst>
              <a:ext uri="{FF2B5EF4-FFF2-40B4-BE49-F238E27FC236}">
                <a16:creationId xmlns:a16="http://schemas.microsoft.com/office/drawing/2014/main" id="{0A43C7F8-03B9-7C4B-9A4C-E276446A0D3A}"/>
              </a:ext>
            </a:extLst>
          </p:cNvPr>
          <p:cNvSpPr/>
          <p:nvPr/>
        </p:nvSpPr>
        <p:spPr>
          <a:xfrm>
            <a:off x="6739538" y="3418716"/>
            <a:ext cx="1405164" cy="469468"/>
          </a:xfrm>
          <a:prstGeom prst="rightArrow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C04570-4AF6-D249-9711-4867C2712C14}"/>
              </a:ext>
            </a:extLst>
          </p:cNvPr>
          <p:cNvSpPr/>
          <p:nvPr/>
        </p:nvSpPr>
        <p:spPr>
          <a:xfrm>
            <a:off x="8544272" y="2195288"/>
            <a:ext cx="1332148" cy="3043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5209EE-7DE1-954F-BC5A-CB71CFF52AEE}"/>
              </a:ext>
            </a:extLst>
          </p:cNvPr>
          <p:cNvSpPr/>
          <p:nvPr/>
        </p:nvSpPr>
        <p:spPr>
          <a:xfrm>
            <a:off x="8652284" y="3452650"/>
            <a:ext cx="1116124" cy="453495"/>
          </a:xfrm>
          <a:prstGeom prst="rect">
            <a:avLst/>
          </a:prstGeom>
          <a:noFill/>
          <a:ln>
            <a:solidFill>
              <a:srgbClr val="E41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농산물 가격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D9BA9-EB51-104D-AE49-D6631AF17412}"/>
              </a:ext>
            </a:extLst>
          </p:cNvPr>
          <p:cNvSpPr txBox="1"/>
          <p:nvPr/>
        </p:nvSpPr>
        <p:spPr>
          <a:xfrm>
            <a:off x="5141894" y="572436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BC1820-9211-C04F-8DA8-AF3A504488D9}"/>
              </a:ext>
            </a:extLst>
          </p:cNvPr>
          <p:cNvSpPr txBox="1"/>
          <p:nvPr/>
        </p:nvSpPr>
        <p:spPr>
          <a:xfrm>
            <a:off x="3359696" y="572436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44FE96-59CA-794C-A45F-5EFD821A4BA6}"/>
              </a:ext>
            </a:extLst>
          </p:cNvPr>
          <p:cNvSpPr txBox="1"/>
          <p:nvPr/>
        </p:nvSpPr>
        <p:spPr>
          <a:xfrm>
            <a:off x="1501749" y="572436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t-2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E16EA-11AF-B048-94E5-B7CD4E1EA97A}"/>
              </a:ext>
            </a:extLst>
          </p:cNvPr>
          <p:cNvSpPr txBox="1"/>
          <p:nvPr/>
        </p:nvSpPr>
        <p:spPr>
          <a:xfrm>
            <a:off x="8670286" y="572436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t+1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25921-3E28-7B45-99E4-F5ED616465E1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455115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54D51-7827-6B44-9B87-FEC4115A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</a:t>
            </a:r>
            <a:r>
              <a:rPr lang="ko-Kore-KR" altLang="en-US" dirty="0"/>
              <a:t>차 프로젝트 </a:t>
            </a:r>
            <a:r>
              <a:rPr lang="en-US" altLang="ko-Kore-KR" dirty="0"/>
              <a:t>– </a:t>
            </a:r>
            <a:r>
              <a:rPr lang="ko-Kore-KR" altLang="en-US" dirty="0"/>
              <a:t>기후 데이터를 바탕으로 농산물 가격 예측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28122-A50B-4A41-98B6-DC9954B5C8F5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Model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구성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7B7CD-6D65-9E49-B464-ECE949FEA22E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112F98-16C4-344B-AD15-57B36192F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4124677"/>
            <a:ext cx="5240049" cy="2188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7C6E4-A44A-AD47-B040-A3EAB1DAE26F}"/>
              </a:ext>
            </a:extLst>
          </p:cNvPr>
          <p:cNvSpPr txBox="1"/>
          <p:nvPr/>
        </p:nvSpPr>
        <p:spPr>
          <a:xfrm>
            <a:off x="983432" y="1744763"/>
            <a:ext cx="446449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LSTM activation = ‘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LeakyReLU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’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Optimizer = ‘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adam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’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Validation_split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=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0.2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Epochs = 20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Batch_size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= 5</a:t>
            </a:r>
          </a:p>
        </p:txBody>
      </p:sp>
      <p:sp>
        <p:nvSpPr>
          <p:cNvPr id="8" name="오른쪽 화살표[R] 11">
            <a:extLst>
              <a:ext uri="{FF2B5EF4-FFF2-40B4-BE49-F238E27FC236}">
                <a16:creationId xmlns:a16="http://schemas.microsoft.com/office/drawing/2014/main" id="{DB30B27A-578F-5F41-9453-7FA81CB14E95}"/>
              </a:ext>
            </a:extLst>
          </p:cNvPr>
          <p:cNvSpPr/>
          <p:nvPr/>
        </p:nvSpPr>
        <p:spPr>
          <a:xfrm rot="5400000">
            <a:off x="8657963" y="3466361"/>
            <a:ext cx="614781" cy="75608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DDC2BE-47AA-484D-A760-95AE63033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66" y="4374228"/>
            <a:ext cx="3877465" cy="1938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8D858C-E773-8445-B7DA-86F00FD8260D}"/>
              </a:ext>
            </a:extLst>
          </p:cNvPr>
          <p:cNvSpPr txBox="1"/>
          <p:nvPr/>
        </p:nvSpPr>
        <p:spPr>
          <a:xfrm>
            <a:off x="6731638" y="1412776"/>
            <a:ext cx="446449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200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tanh </a:t>
            </a:r>
            <a:r>
              <a:rPr lang="ko-KR" altLang="en-US" sz="1200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사용시 </a:t>
            </a:r>
            <a:r>
              <a:rPr lang="en-US" altLang="ko-KR" sz="1200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Gradient Vanishing </a:t>
            </a:r>
            <a:r>
              <a:rPr lang="ko-KR" altLang="en-US" sz="1200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발생</a:t>
            </a:r>
            <a:endParaRPr kumimoji="0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4724C-DD51-8141-80B5-D18535D43921}"/>
              </a:ext>
            </a:extLst>
          </p:cNvPr>
          <p:cNvSpPr txBox="1"/>
          <p:nvPr/>
        </p:nvSpPr>
        <p:spPr>
          <a:xfrm>
            <a:off x="6731638" y="4271459"/>
            <a:ext cx="446449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200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LeakyReLU</a:t>
            </a:r>
            <a:r>
              <a:rPr lang="ko-KR" altLang="en-US" sz="1200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를 통해 해결</a:t>
            </a:r>
            <a:endParaRPr kumimoji="0" lang="en-US" altLang="ko-KR" sz="12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4DB026-B7FE-D647-A523-27FE6EB55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65" y="1544491"/>
            <a:ext cx="3877465" cy="19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72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8EE75-5D7E-744B-B3C8-DA8233CF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</a:t>
            </a:r>
            <a:r>
              <a:rPr lang="ko-Kore-KR" altLang="en-US" dirty="0"/>
              <a:t>차 프로젝트 </a:t>
            </a:r>
            <a:r>
              <a:rPr lang="en-US" altLang="ko-Kore-KR" dirty="0"/>
              <a:t>– </a:t>
            </a:r>
            <a:r>
              <a:rPr lang="ko-Kore-KR" altLang="en-US" dirty="0"/>
              <a:t>기후 데이터를 바탕으로 농산물 가격 예측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C5385-1D57-B64A-AAAB-12AF553B1D73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시금치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E62CE-BE70-1C46-AB24-F8AC4A8B31FF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6" name="직선 연결선 6">
            <a:extLst>
              <a:ext uri="{FF2B5EF4-FFF2-40B4-BE49-F238E27FC236}">
                <a16:creationId xmlns:a16="http://schemas.microsoft.com/office/drawing/2014/main" id="{4924C30B-AEEF-7E4E-A5AC-3DA47E4C8F3F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66961A9-019B-7E44-808E-ED5E2FB7BD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01" y="1270258"/>
            <a:ext cx="6256424" cy="3127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9E8C16-A680-DD47-9B9A-FF4CBE3257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58" y="4580068"/>
            <a:ext cx="6882066" cy="1719735"/>
          </a:xfrm>
          <a:prstGeom prst="rect">
            <a:avLst/>
          </a:prstGeom>
        </p:spPr>
      </p:pic>
      <p:cxnSp>
        <p:nvCxnSpPr>
          <p:cNvPr id="9" name="직선 연결선 11">
            <a:extLst>
              <a:ext uri="{FF2B5EF4-FFF2-40B4-BE49-F238E27FC236}">
                <a16:creationId xmlns:a16="http://schemas.microsoft.com/office/drawing/2014/main" id="{C939BDF1-E64C-4941-A91F-D530E0B4526D}"/>
              </a:ext>
            </a:extLst>
          </p:cNvPr>
          <p:cNvCxnSpPr>
            <a:cxnSpLocks/>
          </p:cNvCxnSpPr>
          <p:nvPr/>
        </p:nvCxnSpPr>
        <p:spPr>
          <a:xfrm>
            <a:off x="577182" y="4509120"/>
            <a:ext cx="10991426" cy="0"/>
          </a:xfrm>
          <a:prstGeom prst="line">
            <a:avLst/>
          </a:prstGeom>
          <a:ln w="6350">
            <a:solidFill>
              <a:srgbClr val="1F4E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743F99-9044-5E4A-B07A-4996AD7378B5}"/>
              </a:ext>
            </a:extLst>
          </p:cNvPr>
          <p:cNvSpPr txBox="1"/>
          <p:nvPr/>
        </p:nvSpPr>
        <p:spPr>
          <a:xfrm>
            <a:off x="1631504" y="1611349"/>
            <a:ext cx="277210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LSTM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 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0.8587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0.9027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일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기준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</a:t>
            </a:r>
            <a:r>
              <a:rPr kumimoji="0" lang="en-US" altLang="ko-KR" sz="1800" b="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train_score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= 0.8741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0.8685</a:t>
            </a:r>
            <a:endParaRPr kumimoji="0" lang="en-US" altLang="ko-KR" sz="18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ADFBB-EFE5-8D4A-9087-09BA68ACB829}"/>
              </a:ext>
            </a:extLst>
          </p:cNvPr>
          <p:cNvSpPr txBox="1"/>
          <p:nvPr/>
        </p:nvSpPr>
        <p:spPr>
          <a:xfrm>
            <a:off x="1631504" y="4689140"/>
            <a:ext cx="27721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머신러닝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R2_score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train_score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0.9958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- 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test_score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= 0.6405</a:t>
            </a:r>
          </a:p>
        </p:txBody>
      </p:sp>
    </p:spTree>
    <p:extLst>
      <p:ext uri="{BB962C8B-B14F-4D97-AF65-F5344CB8AC3E}">
        <p14:creationId xmlns:p14="http://schemas.microsoft.com/office/powerpoint/2010/main" val="1153092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66146-51E6-D843-A393-75234F63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– </a:t>
            </a:r>
            <a:r>
              <a:rPr kumimoji="1" lang="ko-Kore-KR" altLang="en-US" dirty="0"/>
              <a:t>유사한 토픽의 기사 분류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782FE-D50C-7146-9C75-018DC46C9DB3}"/>
              </a:ext>
            </a:extLst>
          </p:cNvPr>
          <p:cNvSpPr txBox="1"/>
          <p:nvPr/>
        </p:nvSpPr>
        <p:spPr>
          <a:xfrm>
            <a:off x="983432" y="1701045"/>
            <a:ext cx="9757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기사 데이터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언론사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제목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기사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분류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기사 링크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)</a:t>
            </a:r>
          </a:p>
          <a:p>
            <a:pPr lvl="0"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빅카인즈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BigKinds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01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기간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동안 작성된 정치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사회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경제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섹션의 기사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중앙일보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경향신문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한겨례신문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내일신문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서울신문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언론사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A5D08-2231-034C-BFBD-229A83D403D1}"/>
              </a:ext>
            </a:extLst>
          </p:cNvPr>
          <p:cNvSpPr txBox="1"/>
          <p:nvPr/>
        </p:nvSpPr>
        <p:spPr>
          <a:xfrm>
            <a:off x="983432" y="2656385"/>
            <a:ext cx="86049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기사 본문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데이터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기사 데이터의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URL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을 바탕으로 각 언론사 웹사이트에서 기사 본문을 </a:t>
            </a:r>
            <a:r>
              <a:rPr lang="ko-KR" altLang="en-US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크롤링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-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중앙일보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7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20,000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기사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경향신문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20,000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기사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한겨례신문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20,000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기사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내일신문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 1 ~ 2021. 11 / 16,258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기사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서울신문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~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2021.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11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20,000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 기사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50F1F-CB27-F94D-8033-EEF9887E314A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수집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데이터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및 출처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B57D6-C36A-AB48-8C91-247C4CD96373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780E5-C15E-5748-BC55-EEECB633B638}"/>
              </a:ext>
            </a:extLst>
          </p:cNvPr>
          <p:cNvSpPr txBox="1"/>
          <p:nvPr/>
        </p:nvSpPr>
        <p:spPr>
          <a:xfrm>
            <a:off x="1127472" y="4972289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사용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기술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BBCA8-3284-0644-8CBF-C4DB1B47947E}"/>
              </a:ext>
            </a:extLst>
          </p:cNvPr>
          <p:cNvSpPr txBox="1"/>
          <p:nvPr/>
        </p:nvSpPr>
        <p:spPr>
          <a:xfrm>
            <a:off x="610150" y="486709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60124-B81F-FE4F-8E28-A64B38A8CBFD}"/>
              </a:ext>
            </a:extLst>
          </p:cNvPr>
          <p:cNvSpPr txBox="1"/>
          <p:nvPr/>
        </p:nvSpPr>
        <p:spPr>
          <a:xfrm>
            <a:off x="983432" y="5492350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Gensim.Doc2Vec, </a:t>
            </a:r>
            <a:r>
              <a:rPr lang="en-US" altLang="ko-KR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sklearn.KMeans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744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B8791E-4F4E-3947-BFD0-3D9008305864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기사 본문 토큰화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697B2-5AF6-FA47-AB1C-A49E5DF029D6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27239AE2-7D3E-3540-BF95-B5B2A76A8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2376568"/>
            <a:ext cx="5508612" cy="3808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016681-B9F3-6141-A658-79BDA7C14FA3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본문 </a:t>
            </a:r>
            <a:r>
              <a:rPr lang="ko-KR" altLang="en-US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전처리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및 토크나이징 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정규표현식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Mecab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활용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78924B3-1736-7240-AE6D-9BBFD1434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59" y="2337106"/>
            <a:ext cx="3320565" cy="3839403"/>
          </a:xfrm>
          <a:prstGeom prst="rect">
            <a:avLst/>
          </a:prstGeom>
        </p:spPr>
      </p:pic>
      <p:sp>
        <p:nvSpPr>
          <p:cNvPr id="9" name="화살표: 오른쪽 16">
            <a:extLst>
              <a:ext uri="{FF2B5EF4-FFF2-40B4-BE49-F238E27FC236}">
                <a16:creationId xmlns:a16="http://schemas.microsoft.com/office/drawing/2014/main" id="{D74BEC81-682A-4349-B712-74781DD0C932}"/>
              </a:ext>
            </a:extLst>
          </p:cNvPr>
          <p:cNvSpPr/>
          <p:nvPr/>
        </p:nvSpPr>
        <p:spPr>
          <a:xfrm>
            <a:off x="4691844" y="4051206"/>
            <a:ext cx="504056" cy="45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9422C74-E6E8-EB4E-BC39-975206B7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02" y="212257"/>
            <a:ext cx="10515600" cy="620839"/>
          </a:xfrm>
        </p:spPr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– </a:t>
            </a:r>
            <a:r>
              <a:rPr kumimoji="1" lang="ko-Kore-KR" altLang="en-US" dirty="0"/>
              <a:t>유사한 토픽의 기사 분류</a:t>
            </a:r>
          </a:p>
        </p:txBody>
      </p:sp>
    </p:spTree>
    <p:extLst>
      <p:ext uri="{BB962C8B-B14F-4D97-AF65-F5344CB8AC3E}">
        <p14:creationId xmlns:p14="http://schemas.microsoft.com/office/powerpoint/2010/main" val="2279344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8147C-7029-FA49-B2F2-D200B24A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– </a:t>
            </a:r>
            <a:r>
              <a:rPr kumimoji="1" lang="ko-Kore-KR" altLang="en-US" dirty="0"/>
              <a:t>유사한 토픽의 기사 분류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06036-8D9F-6E4A-B447-AB62606D0E39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기사 본문 토큰화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39098-5273-CE47-88A0-EC56EEA7D50A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C6157-AD16-6543-B529-FEACD157E7F8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Bigram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을 사용하여 인접한 두 단어를 합침 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Helvetica Neue"/>
              </a:rPr>
              <a:t>Gensim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Phrases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 Neue"/>
              </a:rPr>
              <a:t>모듈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)</a:t>
            </a:r>
            <a:endParaRPr lang="ko-KR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D9E800-B405-1847-9B37-776604777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5221212"/>
            <a:ext cx="6515665" cy="518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E21F55-1141-8149-A7B9-2E214168A392}"/>
              </a:ext>
            </a:extLst>
          </p:cNvPr>
          <p:cNvSpPr txBox="1"/>
          <p:nvPr/>
        </p:nvSpPr>
        <p:spPr>
          <a:xfrm>
            <a:off x="1487488" y="5755223"/>
            <a:ext cx="651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0" dirty="0">
                <a:solidFill>
                  <a:srgbClr val="000000"/>
                </a:solidFill>
                <a:effectLst/>
                <a:latin typeface="Helvetica Neue"/>
              </a:rPr>
              <a:t>threshold=100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Helvetica Neue"/>
              </a:rPr>
              <a:t>을 주어서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Helvetica Neue"/>
              </a:rPr>
              <a:t>토큰 오른쪽의 점수가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Helvetica Neue"/>
              </a:rPr>
              <a:t>100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Helvetica Neue"/>
              </a:rPr>
              <a:t>점 미만인 토큰은 묶지 않음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16F3F-D8EB-9847-A88D-5140A3C4C25D}"/>
              </a:ext>
            </a:extLst>
          </p:cNvPr>
          <p:cNvSpPr txBox="1"/>
          <p:nvPr/>
        </p:nvSpPr>
        <p:spPr>
          <a:xfrm>
            <a:off x="3056879" y="4670263"/>
            <a:ext cx="21254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이미지 출처 </a:t>
            </a:r>
            <a:r>
              <a:rPr lang="en-US" altLang="ko-KR" sz="1100" b="0" i="0" dirty="0">
                <a:solidFill>
                  <a:srgbClr val="313131"/>
                </a:solidFill>
                <a:effectLst/>
                <a:latin typeface="PT Sans" panose="020B0503020203020204" pitchFamily="34" charset="0"/>
              </a:rPr>
              <a:t>: </a:t>
            </a:r>
            <a:r>
              <a:rPr lang="en-US" altLang="ko-KR" sz="1100" b="0" i="0" u="none" strike="noStrike" dirty="0">
                <a:solidFill>
                  <a:srgbClr val="0F4C81"/>
                </a:solidFill>
                <a:effectLst/>
                <a:latin typeface="PT Sans" panose="020B0503020203020204" pitchFamily="34" charset="0"/>
                <a:hlinkClick r:id="rId3"/>
              </a:rPr>
              <a:t>deepai.org</a:t>
            </a:r>
            <a:endParaRPr lang="en-US" altLang="ko-KR" sz="1100" b="0" i="0" dirty="0">
              <a:solidFill>
                <a:srgbClr val="313131"/>
              </a:solidFill>
              <a:effectLst/>
              <a:latin typeface="PT Sans" panose="020B0503020203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384879-E5B0-814B-B712-18819A25E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9" y="2580637"/>
            <a:ext cx="4707653" cy="1937250"/>
          </a:xfrm>
          <a:prstGeom prst="rect">
            <a:avLst/>
          </a:prstGeom>
        </p:spPr>
      </p:pic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E8066985-DE5B-1A41-8067-D67C6CD47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752" y="2277865"/>
            <a:ext cx="1539373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0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D7421E-6372-1B45-B56B-E18ADE4AFFC2}"/>
              </a:ext>
            </a:extLst>
          </p:cNvPr>
          <p:cNvSpPr/>
          <p:nvPr/>
        </p:nvSpPr>
        <p:spPr>
          <a:xfrm>
            <a:off x="368135" y="238708"/>
            <a:ext cx="11483440" cy="6380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59C0558-23B0-394A-BAD1-FAA109D869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11301" r="9208" b="11205"/>
          <a:stretch/>
        </p:blipFill>
        <p:spPr>
          <a:xfrm>
            <a:off x="1396608" y="188640"/>
            <a:ext cx="9398784" cy="64306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47B3D5-E479-D64D-A13B-CBDE10E75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80" y="340332"/>
            <a:ext cx="3427998" cy="172051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AF596A4-EFC1-E645-9F2C-3E58A890E1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69" y="3559513"/>
            <a:ext cx="3141709" cy="290846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5EDB411-605A-A744-850B-DBF73E03F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969060"/>
            <a:ext cx="2888532" cy="235940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B34AF38-2FF3-DD4D-8340-0F3AA735FF8F}"/>
              </a:ext>
            </a:extLst>
          </p:cNvPr>
          <p:cNvCxnSpPr>
            <a:cxnSpLocks/>
          </p:cNvCxnSpPr>
          <p:nvPr/>
        </p:nvCxnSpPr>
        <p:spPr>
          <a:xfrm>
            <a:off x="7115718" y="656692"/>
            <a:ext cx="1032510" cy="144016"/>
          </a:xfrm>
          <a:prstGeom prst="line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7A0A959-7FC7-2B46-B54F-54650D927C0C}"/>
              </a:ext>
            </a:extLst>
          </p:cNvPr>
          <p:cNvCxnSpPr>
            <a:cxnSpLocks/>
          </p:cNvCxnSpPr>
          <p:nvPr/>
        </p:nvCxnSpPr>
        <p:spPr>
          <a:xfrm>
            <a:off x="7653683" y="4329100"/>
            <a:ext cx="782577" cy="684643"/>
          </a:xfrm>
          <a:prstGeom prst="line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EC67A19-1BF3-CE47-ADA8-DF2E6F50511B}"/>
              </a:ext>
            </a:extLst>
          </p:cNvPr>
          <p:cNvCxnSpPr>
            <a:cxnSpLocks/>
          </p:cNvCxnSpPr>
          <p:nvPr/>
        </p:nvCxnSpPr>
        <p:spPr>
          <a:xfrm flipH="1">
            <a:off x="2207568" y="3392996"/>
            <a:ext cx="252028" cy="468052"/>
          </a:xfrm>
          <a:prstGeom prst="line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581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B2136-2654-3D4D-8585-FF0B5C74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– </a:t>
            </a:r>
            <a:r>
              <a:rPr kumimoji="1" lang="ko-Kore-KR" altLang="en-US" dirty="0"/>
              <a:t>유사한 토픽의 기사 분류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2724E-32FA-C54A-A099-824B299D2E48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유사한 토픽 기사 분류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3012-8AC9-694D-B333-3256D23407C4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7" name="직선 연결선 23">
            <a:extLst>
              <a:ext uri="{FF2B5EF4-FFF2-40B4-BE49-F238E27FC236}">
                <a16:creationId xmlns:a16="http://schemas.microsoft.com/office/drawing/2014/main" id="{078B435B-F83C-9146-91DE-3B947E38A41B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27AD7B-6380-894B-83A0-E6E20E627A17}"/>
              </a:ext>
            </a:extLst>
          </p:cNvPr>
          <p:cNvSpPr txBox="1"/>
          <p:nvPr/>
        </p:nvSpPr>
        <p:spPr>
          <a:xfrm>
            <a:off x="696832" y="1848307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Doc2vec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모델 테스트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97070AB-D265-5049-A6A0-8679EB89E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932" y="2183351"/>
            <a:ext cx="6614733" cy="365791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1FD0709-CFFA-3442-B564-9371390F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78" y="2282420"/>
            <a:ext cx="2827265" cy="3558848"/>
          </a:xfrm>
          <a:prstGeom prst="rect">
            <a:avLst/>
          </a:prstGeom>
        </p:spPr>
      </p:pic>
      <p:sp>
        <p:nvSpPr>
          <p:cNvPr id="11" name="화살표: 오른쪽 14">
            <a:extLst>
              <a:ext uri="{FF2B5EF4-FFF2-40B4-BE49-F238E27FC236}">
                <a16:creationId xmlns:a16="http://schemas.microsoft.com/office/drawing/2014/main" id="{C17AE7B4-9FB0-0649-AF7A-28971684FF12}"/>
              </a:ext>
            </a:extLst>
          </p:cNvPr>
          <p:cNvSpPr/>
          <p:nvPr/>
        </p:nvSpPr>
        <p:spPr>
          <a:xfrm>
            <a:off x="4036659" y="3719355"/>
            <a:ext cx="504056" cy="45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35CD4-8B7E-DC49-A653-C7A0B4CBE5C5}"/>
              </a:ext>
            </a:extLst>
          </p:cNvPr>
          <p:cNvSpPr txBox="1"/>
          <p:nvPr/>
        </p:nvSpPr>
        <p:spPr>
          <a:xfrm>
            <a:off x="862178" y="5949280"/>
            <a:ext cx="555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4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most_similar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메소드를 이용해서 </a:t>
            </a:r>
            <a:r>
              <a:rPr kumimoji="0" lang="en-US" altLang="ko-KR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주어진 벡터와 유사한 기사들을 가져옴</a:t>
            </a:r>
            <a:endParaRPr kumimoji="0" lang="en-US" altLang="ko-KR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  <a:p>
            <a:r>
              <a:rPr lang="en-US" altLang="ko-KR" sz="1400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eg.</a:t>
            </a:r>
            <a:r>
              <a:rPr kumimoji="0" lang="en-US" altLang="ko-KR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“</a:t>
            </a:r>
            <a:r>
              <a:rPr kumimoji="0" lang="ko-KR" altLang="en-US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삼성전자</a:t>
            </a:r>
            <a:r>
              <a:rPr kumimoji="0" lang="en-US" altLang="ko-KR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” </a:t>
            </a:r>
            <a:r>
              <a:rPr kumimoji="0" lang="ko-KR" altLang="en-US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검색 시 가장 유사한 기사 </a:t>
            </a:r>
            <a:r>
              <a:rPr kumimoji="0" lang="en-US" altLang="ko-KR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4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개 추출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3576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848E67-2FAF-3E4E-947D-D035946DF3A9}"/>
              </a:ext>
            </a:extLst>
          </p:cNvPr>
          <p:cNvSpPr txBox="1"/>
          <p:nvPr/>
        </p:nvSpPr>
        <p:spPr>
          <a:xfrm>
            <a:off x="1127472" y="1268760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유사 기사들을 바탕으로 각 </a:t>
            </a: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기사별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논조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차이점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분류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90F65-DB5E-2646-931F-3205C098BC9E}"/>
              </a:ext>
            </a:extLst>
          </p:cNvPr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838C3-C933-C244-8E1D-95E1BD2B5FDB}"/>
              </a:ext>
            </a:extLst>
          </p:cNvPr>
          <p:cNvSpPr txBox="1"/>
          <p:nvPr/>
        </p:nvSpPr>
        <p:spPr>
          <a:xfrm>
            <a:off x="696832" y="1736812"/>
            <a:ext cx="835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TfidfVectorizer를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이용한 토큰 제거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DCEE52-104A-9B4B-9C77-6F09375387E4}"/>
              </a:ext>
            </a:extLst>
          </p:cNvPr>
          <p:cNvSpPr/>
          <p:nvPr/>
        </p:nvSpPr>
        <p:spPr>
          <a:xfrm>
            <a:off x="588206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삼성전자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주식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외국인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매수세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상승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기대감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22A01B-3782-9F4A-89F4-1369F340F823}"/>
              </a:ext>
            </a:extLst>
          </p:cNvPr>
          <p:cNvSpPr/>
          <p:nvPr/>
        </p:nvSpPr>
        <p:spPr>
          <a:xfrm>
            <a:off x="2344362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삼성전자</a:t>
            </a:r>
            <a:endParaRPr kumimoji="1" lang="en-US" altLang="ko-Kore-KR" b="1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주식</a:t>
            </a:r>
            <a:endParaRPr kumimoji="1" lang="en-US" altLang="ko-Kore-KR" b="1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하락</a:t>
            </a:r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코스피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개미</a:t>
            </a:r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매수세</a:t>
            </a:r>
            <a:endParaRPr kumimoji="1" lang="en-US" altLang="ko-Kore-KR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27C819-5141-EA45-8634-5ACA146C92A1}"/>
              </a:ext>
            </a:extLst>
          </p:cNvPr>
          <p:cNvSpPr/>
          <p:nvPr/>
        </p:nvSpPr>
        <p:spPr>
          <a:xfrm>
            <a:off x="4102207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삼성전자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갤럭시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역대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최고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기대감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매출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987613-A5A9-154F-ACF0-7E669BE1314B}"/>
              </a:ext>
            </a:extLst>
          </p:cNvPr>
          <p:cNvSpPr/>
          <p:nvPr/>
        </p:nvSpPr>
        <p:spPr>
          <a:xfrm>
            <a:off x="6492044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삼성전자</a:t>
            </a:r>
            <a:endParaRPr kumimoji="1" lang="en-US" altLang="ko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주식</a:t>
            </a:r>
            <a:endParaRPr kumimoji="1" lang="en-US" altLang="ko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외국인</a:t>
            </a:r>
            <a:endParaRPr kumimoji="1" lang="en-US" altLang="ko-KR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매수세</a:t>
            </a:r>
            <a:endParaRPr kumimoji="1" lang="en-US" altLang="ko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상승</a:t>
            </a:r>
            <a:endParaRPr kumimoji="1" lang="en-US" altLang="ko-KR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기대감</a:t>
            </a:r>
            <a:endParaRPr kumimoji="1" lang="ko-Kore-KR" altLang="en-US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02598D-CEDF-9442-9F25-00E47B219BCF}"/>
              </a:ext>
            </a:extLst>
          </p:cNvPr>
          <p:cNvSpPr/>
          <p:nvPr/>
        </p:nvSpPr>
        <p:spPr>
          <a:xfrm>
            <a:off x="8248200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삼성전자</a:t>
            </a:r>
            <a:endParaRPr kumimoji="1" lang="en-US" altLang="ko-Kore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주식</a:t>
            </a:r>
            <a:endParaRPr kumimoji="1" lang="en-US" altLang="ko-Kore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하락</a:t>
            </a:r>
            <a:endParaRPr kumimoji="1" lang="en-US" altLang="ko-Kore-KR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코스피</a:t>
            </a:r>
            <a:endParaRPr kumimoji="1" lang="en-US" altLang="ko-KR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/>
                </a:solidFill>
                <a:highlight>
                  <a:srgbClr val="00FF00"/>
                </a:highlight>
              </a:rPr>
              <a:t>개미</a:t>
            </a:r>
            <a:endParaRPr kumimoji="1" lang="en-US" altLang="ko-Kore-KR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매수세</a:t>
            </a:r>
            <a:endParaRPr kumimoji="1" lang="en-US" altLang="ko-Kore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E685F3-1FAC-6340-9ED1-28A17985AA24}"/>
              </a:ext>
            </a:extLst>
          </p:cNvPr>
          <p:cNvSpPr/>
          <p:nvPr/>
        </p:nvSpPr>
        <p:spPr>
          <a:xfrm>
            <a:off x="10006045" y="2682208"/>
            <a:ext cx="1525741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삼성전자</a:t>
            </a:r>
            <a:endParaRPr kumimoji="1" lang="en-US" altLang="ko-Kore-KR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갤럭시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역대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최고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기대감</a:t>
            </a:r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kumimoji="1" lang="en-US" altLang="ko-Kore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매출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F81CD-D767-7348-91F6-ECE3902AA723}"/>
              </a:ext>
            </a:extLst>
          </p:cNvPr>
          <p:cNvSpPr txBox="1"/>
          <p:nvPr/>
        </p:nvSpPr>
        <p:spPr>
          <a:xfrm>
            <a:off x="2367100" y="2276872"/>
            <a:ext cx="1551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토큰 제거 전</a:t>
            </a:r>
            <a:endParaRPr lang="ko-KR" altLang="en-US" sz="1600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D80D5-5A1A-7E4E-8C33-ED649B633B9B}"/>
              </a:ext>
            </a:extLst>
          </p:cNvPr>
          <p:cNvSpPr txBox="1"/>
          <p:nvPr/>
        </p:nvSpPr>
        <p:spPr>
          <a:xfrm>
            <a:off x="8220236" y="2276872"/>
            <a:ext cx="1551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토큰 제거 후</a:t>
            </a:r>
            <a:endParaRPr lang="ko-KR" altLang="en-US" sz="1600" b="1" u="sng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8EF0F36-651D-BC4B-ADF0-4F1FCF099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02" y="212257"/>
            <a:ext cx="10515600" cy="620839"/>
          </a:xfrm>
        </p:spPr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– </a:t>
            </a:r>
            <a:r>
              <a:rPr kumimoji="1" lang="ko-Kore-KR" altLang="en-US" dirty="0"/>
              <a:t>유사한 토픽의 기사 분류</a:t>
            </a:r>
          </a:p>
        </p:txBody>
      </p:sp>
    </p:spTree>
    <p:extLst>
      <p:ext uri="{BB962C8B-B14F-4D97-AF65-F5344CB8AC3E}">
        <p14:creationId xmlns:p14="http://schemas.microsoft.com/office/powerpoint/2010/main" val="3988994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E6B7C-E894-6E40-B200-4DA63884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– </a:t>
            </a:r>
            <a:r>
              <a:rPr kumimoji="1" lang="ko-Kore-KR" altLang="en-US" dirty="0"/>
              <a:t>유사한 토픽의 기사 분류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21525A5-769C-2F43-BDB3-DC382FCBD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07" y="1686783"/>
            <a:ext cx="9068586" cy="4267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6B29F-8313-D141-A0D5-6BB36B59E114}"/>
              </a:ext>
            </a:extLst>
          </p:cNvPr>
          <p:cNvSpPr txBox="1"/>
          <p:nvPr/>
        </p:nvSpPr>
        <p:spPr>
          <a:xfrm>
            <a:off x="3701734" y="6093296"/>
            <a:ext cx="47885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대체적으로 아파트에서 발생한 사고에 대해 분류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1EA39-E525-7B43-A09C-1A95EB33B8BD}"/>
              </a:ext>
            </a:extLst>
          </p:cNvPr>
          <p:cNvSpPr txBox="1"/>
          <p:nvPr/>
        </p:nvSpPr>
        <p:spPr>
          <a:xfrm>
            <a:off x="1127472" y="1197509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기사 분류 결과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2A929-E0C1-7944-A0FC-114ABB6C0D5D}"/>
              </a:ext>
            </a:extLst>
          </p:cNvPr>
          <p:cNvSpPr txBox="1"/>
          <p:nvPr/>
        </p:nvSpPr>
        <p:spPr>
          <a:xfrm>
            <a:off x="610150" y="109231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4058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1BD9F-18D4-4739-B025-6A103312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r>
              <a:rPr lang="ko-KR" altLang="en-US" dirty="0"/>
              <a:t>기획의도</a:t>
            </a: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E9076061-36DB-D641-8433-8EBB93634BB3}"/>
              </a:ext>
            </a:extLst>
          </p:cNvPr>
          <p:cNvSpPr/>
          <p:nvPr/>
        </p:nvSpPr>
        <p:spPr>
          <a:xfrm>
            <a:off x="813049" y="1416497"/>
            <a:ext cx="4890609" cy="4759220"/>
          </a:xfrm>
          <a:prstGeom prst="roundRect">
            <a:avLst>
              <a:gd name="adj" fmla="val 9486"/>
            </a:avLst>
          </a:prstGeom>
          <a:blipFill>
            <a:blip r:embed="rId2"/>
            <a:stretch>
              <a:fillRect/>
            </a:stretch>
          </a:blipFill>
          <a:ln w="38100">
            <a:noFill/>
            <a:prstDash val="sysDash"/>
          </a:ln>
          <a:effectLst>
            <a:outerShdw blurRad="177800" dist="38100" dir="13500000" sx="93000" sy="93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사각형: 둥근 모서리 9">
            <a:extLst>
              <a:ext uri="{FF2B5EF4-FFF2-40B4-BE49-F238E27FC236}">
                <a16:creationId xmlns:a16="http://schemas.microsoft.com/office/drawing/2014/main" id="{2984AD43-D4E9-8143-9083-BDF767D4FC28}"/>
              </a:ext>
            </a:extLst>
          </p:cNvPr>
          <p:cNvSpPr/>
          <p:nvPr/>
        </p:nvSpPr>
        <p:spPr>
          <a:xfrm>
            <a:off x="6488344" y="1416497"/>
            <a:ext cx="4890609" cy="4759220"/>
          </a:xfrm>
          <a:prstGeom prst="roundRect">
            <a:avLst>
              <a:gd name="adj" fmla="val 9486"/>
            </a:avLst>
          </a:prstGeom>
          <a:blipFill>
            <a:blip r:embed="rId3"/>
            <a:stretch>
              <a:fillRect/>
            </a:stretch>
          </a:blipFill>
          <a:ln w="38100">
            <a:noFill/>
            <a:prstDash val="sysDash"/>
          </a:ln>
          <a:effectLst>
            <a:outerShdw blurRad="177800" dist="38100" dir="13500000" sx="93000" sy="93000" algn="b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12049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E6B7C-E894-6E40-B200-4DA63884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– </a:t>
            </a:r>
            <a:r>
              <a:rPr kumimoji="1" lang="ko-Kore-KR" altLang="en-US" dirty="0"/>
              <a:t>유사한 토픽의 기사 분류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C485885-7552-E746-9994-56A478829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24" y="1686783"/>
            <a:ext cx="8908552" cy="4290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6C2EC9-53F9-2C47-ADDD-44AA322BDF60}"/>
              </a:ext>
            </a:extLst>
          </p:cNvPr>
          <p:cNvSpPr txBox="1"/>
          <p:nvPr/>
        </p:nvSpPr>
        <p:spPr>
          <a:xfrm>
            <a:off x="3773742" y="6112819"/>
            <a:ext cx="46445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대체적으로 아파트 가격과 관련된 기사들을 분류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6BA95-7014-3D47-ADFD-E9972294E300}"/>
              </a:ext>
            </a:extLst>
          </p:cNvPr>
          <p:cNvSpPr txBox="1"/>
          <p:nvPr/>
        </p:nvSpPr>
        <p:spPr>
          <a:xfrm>
            <a:off x="1127472" y="1197509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기사 분류 결과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735A4-ABEC-8048-A03C-6EFCFFC74317}"/>
              </a:ext>
            </a:extLst>
          </p:cNvPr>
          <p:cNvSpPr txBox="1"/>
          <p:nvPr/>
        </p:nvSpPr>
        <p:spPr>
          <a:xfrm>
            <a:off x="610150" y="109231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1094313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E6B7C-E894-6E40-B200-4DA63884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– </a:t>
            </a:r>
            <a:r>
              <a:rPr kumimoji="1" lang="ko-Kore-KR" altLang="en-US" dirty="0"/>
              <a:t>유사한 토픽의 기사 분류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841C37F-2F65-9344-B4CA-01EC79C3E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71" y="1686783"/>
            <a:ext cx="8283658" cy="4275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71215-6F0B-DB4C-9554-776F33B23049}"/>
              </a:ext>
            </a:extLst>
          </p:cNvPr>
          <p:cNvSpPr txBox="1"/>
          <p:nvPr/>
        </p:nvSpPr>
        <p:spPr>
          <a:xfrm>
            <a:off x="4330147" y="6110385"/>
            <a:ext cx="35317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아파트 거래량과 관련된 기사를 분류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6421A-A279-FD44-8F8A-B9B3BB294C7B}"/>
              </a:ext>
            </a:extLst>
          </p:cNvPr>
          <p:cNvSpPr txBox="1"/>
          <p:nvPr/>
        </p:nvSpPr>
        <p:spPr>
          <a:xfrm>
            <a:off x="1127472" y="1197509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기사 분류 결과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1604C-5089-7C4A-BDC9-97DBE9577F9B}"/>
              </a:ext>
            </a:extLst>
          </p:cNvPr>
          <p:cNvSpPr txBox="1"/>
          <p:nvPr/>
        </p:nvSpPr>
        <p:spPr>
          <a:xfrm>
            <a:off x="610150" y="109231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385417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3EAB7-5E41-8E40-8DD2-454BD20D8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49" y="212257"/>
            <a:ext cx="11148737" cy="620839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defRPr/>
            </a:pPr>
            <a:r>
              <a:rPr kumimoji="1" lang="en-US" altLang="ko-Kore-KR" dirty="0"/>
              <a:t>3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국내 연휴 기간 동안의 해외 지수 변동률을 통한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KOSPI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지수 변동률 예측</a:t>
            </a: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EB2B6-283F-1142-897D-671C9F297C7B}"/>
              </a:ext>
            </a:extLst>
          </p:cNvPr>
          <p:cNvSpPr txBox="1"/>
          <p:nvPr/>
        </p:nvSpPr>
        <p:spPr>
          <a:xfrm>
            <a:off x="1156215" y="1174508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KOSPI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lang="ko-KR" altLang="en-US" b="1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및 해외 지수 데이터 수집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DB263-BD34-9640-B126-9E3019EEC63C}"/>
              </a:ext>
            </a:extLst>
          </p:cNvPr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C163F5-3CB5-FC4F-9410-9D21430BD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12302"/>
              </p:ext>
            </p:extLst>
          </p:nvPr>
        </p:nvGraphicFramePr>
        <p:xfrm>
          <a:off x="1178560" y="1693917"/>
          <a:ext cx="9834880" cy="336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432">
                  <a:extLst>
                    <a:ext uri="{9D8B030D-6E8A-4147-A177-3AD203B41FA5}">
                      <a16:colId xmlns:a16="http://schemas.microsoft.com/office/drawing/2014/main" val="78219587"/>
                    </a:ext>
                  </a:extLst>
                </a:gridCol>
                <a:gridCol w="1768871">
                  <a:extLst>
                    <a:ext uri="{9D8B030D-6E8A-4147-A177-3AD203B41FA5}">
                      <a16:colId xmlns:a16="http://schemas.microsoft.com/office/drawing/2014/main" val="2243551957"/>
                    </a:ext>
                  </a:extLst>
                </a:gridCol>
                <a:gridCol w="3605081">
                  <a:extLst>
                    <a:ext uri="{9D8B030D-6E8A-4147-A177-3AD203B41FA5}">
                      <a16:colId xmlns:a16="http://schemas.microsoft.com/office/drawing/2014/main" val="2671352792"/>
                    </a:ext>
                  </a:extLst>
                </a:gridCol>
                <a:gridCol w="2475496">
                  <a:extLst>
                    <a:ext uri="{9D8B030D-6E8A-4147-A177-3AD203B41FA5}">
                      <a16:colId xmlns:a16="http://schemas.microsoft.com/office/drawing/2014/main" val="768037381"/>
                    </a:ext>
                  </a:extLst>
                </a:gridCol>
              </a:tblGrid>
              <a:tr h="3736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지수명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국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가</a:t>
                      </a: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기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간</a:t>
                      </a: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출 처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729394"/>
                  </a:ext>
                </a:extLst>
              </a:tr>
              <a:tr h="3736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NASDAQ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001.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11.11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Investing.com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185707"/>
                  </a:ext>
                </a:extLst>
              </a:tr>
              <a:tr h="3736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S&amp;P500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706" marR="121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FinanceDataReader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510470"/>
                  </a:ext>
                </a:extLst>
              </a:tr>
              <a:tr h="3736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FTSE100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706" marR="121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Yahoo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finance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429275"/>
                  </a:ext>
                </a:extLst>
              </a:tr>
              <a:tr h="3736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DAX50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706" marR="121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Investing.com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999351"/>
                  </a:ext>
                </a:extLst>
              </a:tr>
              <a:tr h="3736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NIKKEI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본</a:t>
                      </a: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706" marR="121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Investing.com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572289"/>
                  </a:ext>
                </a:extLst>
              </a:tr>
              <a:tr h="3736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HANGSENG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콩</a:t>
                      </a: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706" marR="121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Investing.com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568883"/>
                  </a:ext>
                </a:extLst>
              </a:tr>
              <a:tr h="3736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SANGHAI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706" marR="121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Investing.com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584419"/>
                  </a:ext>
                </a:extLst>
              </a:tr>
              <a:tr h="37368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KOSPI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</a:t>
                      </a: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706" marR="121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FinanceDataReader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642" marR="110642"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8313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1E6859-79CB-1343-B3AA-EBDFF436FA22}"/>
              </a:ext>
            </a:extLst>
          </p:cNvPr>
          <p:cNvSpPr txBox="1"/>
          <p:nvPr/>
        </p:nvSpPr>
        <p:spPr>
          <a:xfrm>
            <a:off x="1127472" y="5281047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사용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기술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B7D04-53A9-784A-8E68-BC64C3807F3B}"/>
              </a:ext>
            </a:extLst>
          </p:cNvPr>
          <p:cNvSpPr txBox="1"/>
          <p:nvPr/>
        </p:nvSpPr>
        <p:spPr>
          <a:xfrm>
            <a:off x="610150" y="517585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105A4-C81C-4747-8BCC-43C3745D75C7}"/>
              </a:ext>
            </a:extLst>
          </p:cNvPr>
          <p:cNvSpPr txBox="1"/>
          <p:nvPr/>
        </p:nvSpPr>
        <p:spPr>
          <a:xfrm>
            <a:off x="983432" y="5587353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spc="-10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sklearn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 LGBM, DNN, CNN, LSTM</a:t>
            </a:r>
            <a:endParaRPr lang="en-US" altLang="ko-KR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36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FD8B7-2CAE-944C-B7BF-A03545E18F43}"/>
              </a:ext>
            </a:extLst>
          </p:cNvPr>
          <p:cNvSpPr txBox="1"/>
          <p:nvPr/>
        </p:nvSpPr>
        <p:spPr>
          <a:xfrm>
            <a:off x="1156215" y="1174508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머신러닝을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위한 휴일 지수 데이터 처리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089FF-3AC9-5345-8298-429238BB31D7}"/>
              </a:ext>
            </a:extLst>
          </p:cNvPr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cxnSp>
        <p:nvCxnSpPr>
          <p:cNvPr id="6" name="직선 연결선 23">
            <a:extLst>
              <a:ext uri="{FF2B5EF4-FFF2-40B4-BE49-F238E27FC236}">
                <a16:creationId xmlns:a16="http://schemas.microsoft.com/office/drawing/2014/main" id="{B310ED41-C8E0-4F4D-A1B0-A5278327A39B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1439E-976E-1247-B14C-9D8A992FC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064543"/>
              </p:ext>
            </p:extLst>
          </p:nvPr>
        </p:nvGraphicFramePr>
        <p:xfrm>
          <a:off x="346570" y="2368596"/>
          <a:ext cx="115051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928">
                  <a:extLst>
                    <a:ext uri="{9D8B030D-6E8A-4147-A177-3AD203B41FA5}">
                      <a16:colId xmlns:a16="http://schemas.microsoft.com/office/drawing/2014/main" val="1382683009"/>
                    </a:ext>
                  </a:extLst>
                </a:gridCol>
                <a:gridCol w="1160917">
                  <a:extLst>
                    <a:ext uri="{9D8B030D-6E8A-4147-A177-3AD203B41FA5}">
                      <a16:colId xmlns:a16="http://schemas.microsoft.com/office/drawing/2014/main" val="51288206"/>
                    </a:ext>
                  </a:extLst>
                </a:gridCol>
                <a:gridCol w="1160917">
                  <a:extLst>
                    <a:ext uri="{9D8B030D-6E8A-4147-A177-3AD203B41FA5}">
                      <a16:colId xmlns:a16="http://schemas.microsoft.com/office/drawing/2014/main" val="554992999"/>
                    </a:ext>
                  </a:extLst>
                </a:gridCol>
                <a:gridCol w="1160917">
                  <a:extLst>
                    <a:ext uri="{9D8B030D-6E8A-4147-A177-3AD203B41FA5}">
                      <a16:colId xmlns:a16="http://schemas.microsoft.com/office/drawing/2014/main" val="325645307"/>
                    </a:ext>
                  </a:extLst>
                </a:gridCol>
                <a:gridCol w="1160917">
                  <a:extLst>
                    <a:ext uri="{9D8B030D-6E8A-4147-A177-3AD203B41FA5}">
                      <a16:colId xmlns:a16="http://schemas.microsoft.com/office/drawing/2014/main" val="1156850426"/>
                    </a:ext>
                  </a:extLst>
                </a:gridCol>
                <a:gridCol w="1160917">
                  <a:extLst>
                    <a:ext uri="{9D8B030D-6E8A-4147-A177-3AD203B41FA5}">
                      <a16:colId xmlns:a16="http://schemas.microsoft.com/office/drawing/2014/main" val="1039893873"/>
                    </a:ext>
                  </a:extLst>
                </a:gridCol>
                <a:gridCol w="1160917">
                  <a:extLst>
                    <a:ext uri="{9D8B030D-6E8A-4147-A177-3AD203B41FA5}">
                      <a16:colId xmlns:a16="http://schemas.microsoft.com/office/drawing/2014/main" val="3664961501"/>
                    </a:ext>
                  </a:extLst>
                </a:gridCol>
                <a:gridCol w="1160917">
                  <a:extLst>
                    <a:ext uri="{9D8B030D-6E8A-4147-A177-3AD203B41FA5}">
                      <a16:colId xmlns:a16="http://schemas.microsoft.com/office/drawing/2014/main" val="14590580"/>
                    </a:ext>
                  </a:extLst>
                </a:gridCol>
                <a:gridCol w="1160917">
                  <a:extLst>
                    <a:ext uri="{9D8B030D-6E8A-4147-A177-3AD203B41FA5}">
                      <a16:colId xmlns:a16="http://schemas.microsoft.com/office/drawing/2014/main" val="1181376112"/>
                    </a:ext>
                  </a:extLst>
                </a:gridCol>
                <a:gridCol w="1160917">
                  <a:extLst>
                    <a:ext uri="{9D8B030D-6E8A-4147-A177-3AD203B41FA5}">
                      <a16:colId xmlns:a16="http://schemas.microsoft.com/office/drawing/2014/main" val="1972611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날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짜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1"/>
                          </a:solidFill>
                        </a:rPr>
                        <a:t>NASDAQ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1"/>
                          </a:solidFill>
                        </a:rPr>
                        <a:t>S&amp;P500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1"/>
                          </a:solidFill>
                        </a:rPr>
                        <a:t>FTSE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1"/>
                          </a:solidFill>
                        </a:rPr>
                        <a:t>DAX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1"/>
                          </a:solidFill>
                        </a:rPr>
                        <a:t>NIKKEI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1"/>
                          </a:solidFill>
                        </a:rPr>
                        <a:t>HANGSENG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chemeClr val="bg1"/>
                          </a:solidFill>
                        </a:rPr>
                        <a:t>SANGHAI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 err="1">
                          <a:solidFill>
                            <a:schemeClr val="bg1"/>
                          </a:solidFill>
                        </a:rPr>
                        <a:t>KOSPI_x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 err="1">
                          <a:solidFill>
                            <a:schemeClr val="bg1"/>
                          </a:solidFill>
                        </a:rPr>
                        <a:t>KOSPI_y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74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2001. 1. 1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n/a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40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001.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12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001.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-0.018854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0.009713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0.000921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-0.015760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29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001.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0.141716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0.050099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0.024123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-0.009079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0.044240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-0.003056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0.070172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0.057726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11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001.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-0.019070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-0.010552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0.024123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-0.009079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0.013953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0.003726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0.040913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0.002724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772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2001. 1. 6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-0.062023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-0.026242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0.002021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0.000905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n/a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391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2001. 1. 7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n/a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41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2001.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-0.000717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-0.010935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-0.009985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-0.012275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706" marR="121706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451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1EFC05-F719-2A48-87B0-E568A37874B9}"/>
              </a:ext>
            </a:extLst>
          </p:cNvPr>
          <p:cNvSpPr txBox="1"/>
          <p:nvPr/>
        </p:nvSpPr>
        <p:spPr>
          <a:xfrm>
            <a:off x="1200398" y="1584419"/>
            <a:ext cx="8928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b="1" spc="-150" dirty="0">
                <a:solidFill>
                  <a:srgbClr val="0070C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X </a:t>
            </a:r>
            <a:r>
              <a:rPr lang="ko-KR" altLang="en-US" sz="1600" b="1" spc="-150" dirty="0">
                <a:solidFill>
                  <a:srgbClr val="0070C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데이터</a:t>
            </a:r>
            <a:r>
              <a:rPr lang="ko-KR" altLang="en-US" sz="16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로 </a:t>
            </a:r>
            <a:r>
              <a:rPr lang="ko-KR" altLang="en-US" sz="1600" spc="-15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휴일기간</a:t>
            </a:r>
            <a:r>
              <a:rPr lang="ko-KR" altLang="en-US" sz="16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동안 </a:t>
            </a:r>
            <a:r>
              <a:rPr lang="en-US" altLang="ko-KR" sz="16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KOSPI</a:t>
            </a:r>
            <a:r>
              <a:rPr lang="ko-KR" altLang="en-US" sz="16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에 반영되지 않은 </a:t>
            </a:r>
            <a:r>
              <a:rPr lang="ko-KR" altLang="en-US" sz="1600" spc="-150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해외지수</a:t>
            </a:r>
            <a:r>
              <a:rPr lang="ko-KR" altLang="en-US" sz="16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및 휴일 직전의 </a:t>
            </a:r>
            <a:r>
              <a:rPr lang="en-US" altLang="ko-KR" sz="16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KOSPI</a:t>
            </a:r>
            <a:r>
              <a:rPr lang="ko-KR" altLang="en-US" sz="16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지수 변동률 지정</a:t>
            </a:r>
            <a:endParaRPr lang="en-US" altLang="ko-KR" sz="1600" spc="-150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b="1" spc="-150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Y </a:t>
            </a:r>
            <a:r>
              <a:rPr lang="ko-KR" altLang="en-US" sz="1600" b="1" spc="-150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데이터</a:t>
            </a:r>
            <a:r>
              <a:rPr lang="ko-KR" altLang="en-US" sz="16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로 휴일 직후의 </a:t>
            </a:r>
            <a:r>
              <a:rPr lang="en-US" altLang="ko-KR" sz="16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KOSPI </a:t>
            </a:r>
            <a:r>
              <a:rPr lang="ko-KR" altLang="en-US" sz="1600" spc="-15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변동률 지정 </a:t>
            </a:r>
            <a:endParaRPr kumimoji="0" lang="en-US" altLang="ko-KR" sz="160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044EFB-D1EB-8940-9810-39DA68F1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49" y="212257"/>
            <a:ext cx="11148737" cy="620839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defRPr/>
            </a:pPr>
            <a:r>
              <a:rPr kumimoji="1" lang="en-US" altLang="ko-Kore-KR" dirty="0"/>
              <a:t>3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국내 연휴 기간 동안의 해외 지수 변동률을 통한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KOSPI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지수 변동률 예측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9284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F766FFF-99E8-2643-B389-7D0D2946243F}"/>
              </a:ext>
            </a:extLst>
          </p:cNvPr>
          <p:cNvSpPr txBox="1"/>
          <p:nvPr/>
        </p:nvSpPr>
        <p:spPr>
          <a:xfrm>
            <a:off x="1156215" y="1174508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딥러닝</a:t>
            </a:r>
            <a:r>
              <a:rPr kumimoji="0" lang="en-US" altLang="ko-KR" sz="1800" b="1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(DNN)</a:t>
            </a:r>
            <a:r>
              <a:rPr kumimoji="0" lang="ko-KR" altLang="en-US" sz="1800" b="1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적용</a:t>
            </a:r>
            <a:endParaRPr kumimoji="0" lang="en-US" altLang="ko-KR" sz="1800" b="1" i="0" u="none" strike="noStrike" kern="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47AF5A-C5EF-C149-AE35-B645D4C8AA48}"/>
              </a:ext>
            </a:extLst>
          </p:cNvPr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id="{103A43CA-512E-6246-BF16-6E2E4A35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352" y="2118741"/>
            <a:ext cx="5553268" cy="34063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74D82D-635D-244D-9108-325D15F936DF}"/>
              </a:ext>
            </a:extLst>
          </p:cNvPr>
          <p:cNvSpPr txBox="1"/>
          <p:nvPr/>
        </p:nvSpPr>
        <p:spPr>
          <a:xfrm>
            <a:off x="745592" y="2004516"/>
            <a:ext cx="535040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prstClr val="black"/>
                </a:solidFill>
                <a:latin typeface="Calibri" panose="020F0502020204030204" pitchFamily="34" charset="0"/>
              </a:rPr>
              <a:t>1</a:t>
            </a: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</a:rPr>
              <a:t>개의 </a:t>
            </a:r>
            <a:r>
              <a:rPr lang="en-US" altLang="ko-KR" b="1" dirty="0">
                <a:solidFill>
                  <a:prstClr val="black"/>
                </a:solidFill>
                <a:latin typeface="Calibri" panose="020F0502020204030204" pitchFamily="34" charset="0"/>
              </a:rPr>
              <a:t>Hidden Layer</a:t>
            </a:r>
            <a:r>
              <a:rPr lang="ko-KR" altLang="en-US" b="1" dirty="0" err="1">
                <a:solidFill>
                  <a:prstClr val="black"/>
                </a:solidFill>
                <a:latin typeface="Calibri" panose="020F0502020204030204" pitchFamily="34" charset="0"/>
              </a:rPr>
              <a:t>를</a:t>
            </a: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</a:rPr>
              <a:t> 가진 </a:t>
            </a:r>
            <a:r>
              <a:rPr lang="en-US" altLang="ko-KR" b="1" dirty="0">
                <a:solidFill>
                  <a:prstClr val="black"/>
                </a:solidFill>
                <a:latin typeface="Calibri" panose="020F0502020204030204" pitchFamily="34" charset="0"/>
              </a:rPr>
              <a:t>Full Connected Layer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Activation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을 </a:t>
            </a:r>
            <a:r>
              <a:rPr lang="en-US" altLang="ko-KR" sz="1600" dirty="0" err="1">
                <a:solidFill>
                  <a:prstClr val="black"/>
                </a:solidFill>
                <a:latin typeface="Calibri" panose="020F0502020204030204" pitchFamily="34" charset="0"/>
              </a:rPr>
              <a:t>Leaky_Relu</a:t>
            </a:r>
            <a:r>
              <a:rPr lang="ko-KR" altLang="en-US" sz="1600" dirty="0" err="1">
                <a:solidFill>
                  <a:prstClr val="black"/>
                </a:solidFill>
                <a:latin typeface="Calibri" panose="020F0502020204030204" pitchFamily="34" charset="0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사용하여 진행</a:t>
            </a:r>
            <a:endParaRPr lang="en-US" altLang="ko-KR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Compiler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는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Adam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을 사용</a:t>
            </a:r>
            <a:endParaRPr lang="en-US" altLang="ko-KR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 err="1">
                <a:solidFill>
                  <a:prstClr val="black"/>
                </a:solidFill>
                <a:latin typeface="Calibri" panose="020F0502020204030204" pitchFamily="34" charset="0"/>
              </a:rPr>
              <a:t>Mean_squared_error</a:t>
            </a:r>
            <a:r>
              <a:rPr lang="ko-KR" altLang="en-US" sz="1600" dirty="0" err="1">
                <a:solidFill>
                  <a:prstClr val="black"/>
                </a:solidFill>
                <a:latin typeface="Calibri" panose="020F0502020204030204" pitchFamily="34" charset="0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통해 학습</a:t>
            </a:r>
            <a:endParaRPr lang="en-US" altLang="ko-KR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 err="1">
                <a:solidFill>
                  <a:prstClr val="black"/>
                </a:solidFill>
                <a:latin typeface="Calibri" panose="020F0502020204030204" pitchFamily="34" charset="0"/>
              </a:rPr>
              <a:t>Validation_split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 = 0.1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 err="1">
                <a:solidFill>
                  <a:prstClr val="black"/>
                </a:solidFill>
                <a:latin typeface="Calibri" panose="020F0502020204030204" pitchFamily="34" charset="0"/>
              </a:rPr>
              <a:t>batch_size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 = 10</a:t>
            </a: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epochs = 200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5E3A9BE-6D17-6F4D-A69A-68D413BC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2" y="4441864"/>
            <a:ext cx="2682904" cy="16874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3472932-2FBC-5E4E-87EF-2A0917CD0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56" y="4509120"/>
            <a:ext cx="2796210" cy="15053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01C454-19B8-1A48-82DF-EF0596B1ACC7}"/>
              </a:ext>
            </a:extLst>
          </p:cNvPr>
          <p:cNvSpPr txBox="1"/>
          <p:nvPr/>
        </p:nvSpPr>
        <p:spPr>
          <a:xfrm>
            <a:off x="745592" y="4088867"/>
            <a:ext cx="206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 pitchFamily="34" charset="0"/>
              </a:rPr>
              <a:t>Relu</a:t>
            </a:r>
            <a:endParaRPr lang="en-US" altLang="ko-KR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386EC-3103-F14C-A472-E220ABC7E4BC}"/>
              </a:ext>
            </a:extLst>
          </p:cNvPr>
          <p:cNvSpPr txBox="1"/>
          <p:nvPr/>
        </p:nvSpPr>
        <p:spPr>
          <a:xfrm>
            <a:off x="3465042" y="4088867"/>
            <a:ext cx="206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prstClr val="black"/>
                </a:solidFill>
                <a:latin typeface="Calibri" panose="020F0502020204030204" pitchFamily="34" charset="0"/>
              </a:rPr>
              <a:t>Leaky_Relu</a:t>
            </a:r>
            <a:endParaRPr lang="en-US" altLang="ko-KR" sz="1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2B82FF4E-CFF6-2F4D-A228-93D8716B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49" y="212257"/>
            <a:ext cx="11148737" cy="620839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defRPr/>
            </a:pPr>
            <a:r>
              <a:rPr kumimoji="1" lang="en-US" altLang="ko-Kore-KR" dirty="0"/>
              <a:t>3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국내 연휴 기간 동안의 해외 지수 변동률을 통한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KOSPI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지수 변동률 예측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75802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3EAB7-5E41-8E40-8DD2-454BD20D8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49" y="212257"/>
            <a:ext cx="11148737" cy="620839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defRPr/>
            </a:pPr>
            <a:r>
              <a:rPr kumimoji="1" lang="en-US" altLang="ko-Kore-KR" dirty="0"/>
              <a:t>3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국내 연휴 기간 동안의 해외 지수 변동률을 통한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KOSPI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지수 변동률 예측</a:t>
            </a:r>
            <a:endParaRPr kumimoji="1" lang="ko-Kore-KR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F6E03-BB3C-734C-B037-708E31485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305" y="1288416"/>
            <a:ext cx="2547554" cy="24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F4D1612-11B7-D644-A7EE-AB337FC3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744" y="1288416"/>
            <a:ext cx="2546684" cy="2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444E6-8B45-AF4C-AA09-DD1D967DEE6E}"/>
              </a:ext>
            </a:extLst>
          </p:cNvPr>
          <p:cNvSpPr txBox="1"/>
          <p:nvPr/>
        </p:nvSpPr>
        <p:spPr>
          <a:xfrm>
            <a:off x="802256" y="1754599"/>
            <a:ext cx="48031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" altLang="ko-KR" sz="1600" b="1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1. </a:t>
            </a:r>
            <a:r>
              <a:rPr kumimoji="0" lang="en" altLang="ko-KR" sz="1600" b="1" i="0" u="none" strike="noStrike" kern="1200" cap="none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LinearRegression</a:t>
            </a:r>
            <a:endParaRPr lang="en" altLang="ko-KR" sz="1600" b="1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0">
              <a:defRPr/>
            </a:pPr>
            <a:r>
              <a:rPr kumimoji="0" lang="en" altLang="ko-KR" sz="1600" b="0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train : 0.6832 / test : 0.1908</a:t>
            </a:r>
          </a:p>
          <a:p>
            <a:pPr lvl="0">
              <a:lnSpc>
                <a:spcPct val="150000"/>
              </a:lnSpc>
              <a:defRPr/>
            </a:pPr>
            <a:r>
              <a:rPr lang="en" altLang="ko-KR" sz="1600" b="1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2. Ridge </a:t>
            </a:r>
          </a:p>
          <a:p>
            <a:pPr lvl="0">
              <a:defRPr/>
            </a:pPr>
            <a:r>
              <a:rPr kumimoji="0" lang="en" altLang="ko-KR" sz="1600" b="0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train : 0.4753 / test : 0.2350</a:t>
            </a:r>
          </a:p>
          <a:p>
            <a:pPr lvl="0">
              <a:lnSpc>
                <a:spcPct val="150000"/>
              </a:lnSpc>
              <a:defRPr/>
            </a:pPr>
            <a:r>
              <a:rPr lang="en" altLang="ko-KR" sz="1600" b="1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en" altLang="ko-KR" sz="1600" b="1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RandomForestRegressor</a:t>
            </a:r>
            <a:endParaRPr lang="en" altLang="ko-KR" sz="1600" b="1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0">
              <a:defRPr/>
            </a:pPr>
            <a:r>
              <a:rPr kumimoji="0" lang="en" altLang="ko-KR" sz="1600" b="0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train : 0.9417 / test : 0.1178</a:t>
            </a:r>
          </a:p>
          <a:p>
            <a:pPr lvl="0">
              <a:lnSpc>
                <a:spcPct val="150000"/>
              </a:lnSpc>
              <a:defRPr/>
            </a:pPr>
            <a:r>
              <a:rPr lang="en" altLang="ko-KR" sz="1600" b="1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4. </a:t>
            </a:r>
            <a:r>
              <a:rPr lang="en" altLang="ko-KR" sz="1600" b="1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GradientBoostingRegressor</a:t>
            </a:r>
            <a:endParaRPr lang="en" altLang="ko-KR" sz="1600" b="1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0">
              <a:defRPr/>
            </a:pPr>
            <a:r>
              <a:rPr kumimoji="0" lang="en" altLang="ko-KR" sz="1600" b="0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train : 0.8784 / test : 0.3096</a:t>
            </a:r>
          </a:p>
          <a:p>
            <a:pPr lvl="0">
              <a:lnSpc>
                <a:spcPct val="150000"/>
              </a:lnSpc>
              <a:defRPr/>
            </a:pPr>
            <a:r>
              <a:rPr lang="en" altLang="ko-KR" sz="1600" b="1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5. </a:t>
            </a:r>
            <a:r>
              <a:rPr lang="en" altLang="ko-KR" sz="1600" b="1" dirty="0" err="1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LGBMRegressor</a:t>
            </a:r>
            <a:endParaRPr lang="en" altLang="ko-KR" sz="1600" b="1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0">
              <a:defRPr/>
            </a:pPr>
            <a:r>
              <a:rPr kumimoji="0" lang="en" altLang="ko-KR" sz="1600" b="0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train : </a:t>
            </a:r>
            <a:r>
              <a:rPr kumimoji="0" lang="en" altLang="ko-KR" sz="1600" b="1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0.</a:t>
            </a:r>
            <a:r>
              <a:rPr lang="en" altLang="ko-KR" sz="1600" b="1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9783</a:t>
            </a:r>
            <a:r>
              <a:rPr lang="en" altLang="ko-KR" sz="1600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/ test : 0.3126</a:t>
            </a:r>
            <a:endParaRPr kumimoji="0" lang="en" altLang="ko-KR" sz="1600" b="1" i="0" u="none" strike="noStrike" kern="1200" cap="none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  <a:p>
            <a:pPr lvl="0">
              <a:lnSpc>
                <a:spcPct val="150000"/>
              </a:lnSpc>
              <a:defRPr/>
            </a:pPr>
            <a:r>
              <a:rPr lang="en" altLang="ko-KR" sz="1600" b="1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6. </a:t>
            </a:r>
            <a:r>
              <a:rPr lang="en-US" altLang="ko-KR" sz="1600" b="1" dirty="0">
                <a:solidFill>
                  <a:srgbClr val="E7E6E6">
                    <a:lumMod val="25000"/>
                  </a:srgb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DNN</a:t>
            </a:r>
            <a:endParaRPr lang="en" altLang="ko-KR" sz="1600" b="1" dirty="0">
              <a:solidFill>
                <a:srgbClr val="E7E6E6">
                  <a:lumMod val="25000"/>
                </a:srgb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0">
              <a:defRPr/>
            </a:pPr>
            <a:r>
              <a:rPr kumimoji="0" lang="en" altLang="ko-KR" sz="1600" b="1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   - </a:t>
            </a:r>
            <a:r>
              <a:rPr kumimoji="0" lang="en" altLang="ko-KR" sz="1600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train : 0.8586 / test : </a:t>
            </a:r>
            <a:r>
              <a:rPr kumimoji="0" lang="en" altLang="ko-KR" sz="1600" b="1" i="0" u="none" strike="noStrike" kern="1200" cap="none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0.5482</a:t>
            </a:r>
            <a:endParaRPr kumimoji="0" lang="en-US" altLang="ko-KR" sz="1600" b="1" i="0" u="none" strike="noStrike" kern="1200" cap="none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A3E92D8-B5C6-CB40-BC81-2412424D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0" y="3981936"/>
            <a:ext cx="2546684" cy="2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80AAD-7ABF-EC4D-886C-9130BD3B3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8" y="3981936"/>
            <a:ext cx="2546684" cy="2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872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858FFE-B1B9-394C-BE2E-CF56D8DD66C9}"/>
              </a:ext>
            </a:extLst>
          </p:cNvPr>
          <p:cNvSpPr txBox="1"/>
          <p:nvPr/>
        </p:nvSpPr>
        <p:spPr>
          <a:xfrm>
            <a:off x="1156215" y="1174508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Candlestick Chart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생성</a:t>
            </a:r>
            <a:endParaRPr kumimoji="0" lang="en-US" altLang="ko-KR" sz="18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FC636-5049-9345-A67D-386DC8F1DCC9}"/>
              </a:ext>
            </a:extLst>
          </p:cNvPr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DD7D-C89E-0C4A-97C7-36AAFEEACA3A}"/>
              </a:ext>
            </a:extLst>
          </p:cNvPr>
          <p:cNvSpPr txBox="1"/>
          <p:nvPr/>
        </p:nvSpPr>
        <p:spPr>
          <a:xfrm>
            <a:off x="594787" y="1994064"/>
            <a:ext cx="7121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MPL_FINANCE </a:t>
            </a:r>
            <a:r>
              <a:rPr lang="ko-KR" altLang="en-US" b="1" dirty="0"/>
              <a:t>패키지를 이용하여 </a:t>
            </a:r>
            <a:r>
              <a:rPr lang="en-US" altLang="ko-KR" b="1" dirty="0"/>
              <a:t>Candlestick Chart </a:t>
            </a:r>
            <a:r>
              <a:rPr lang="ko-KR" altLang="en-US" b="1" dirty="0"/>
              <a:t>생성</a:t>
            </a:r>
            <a:endParaRPr lang="en-US" altLang="ko-KR" b="1" dirty="0"/>
          </a:p>
          <a:p>
            <a:endParaRPr lang="en-US" altLang="ko-KR" sz="10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스케일 조정을 위해 각 지수의 데이터를 </a:t>
            </a:r>
            <a:r>
              <a:rPr lang="en-US" altLang="ko-KR" sz="1600" dirty="0"/>
              <a:t>Open</a:t>
            </a:r>
            <a:r>
              <a:rPr lang="ko-KR" altLang="en-US" sz="1600" dirty="0"/>
              <a:t> </a:t>
            </a:r>
            <a:r>
              <a:rPr lang="en-US" altLang="ko-KR" sz="1600" dirty="0"/>
              <a:t>Data</a:t>
            </a:r>
            <a:r>
              <a:rPr lang="ko-KR" altLang="en-US" sz="1600" dirty="0"/>
              <a:t>로 </a:t>
            </a:r>
            <a:r>
              <a:rPr lang="en-US" altLang="ko-KR" sz="1600" dirty="0"/>
              <a:t>Scaling</a:t>
            </a:r>
            <a:br>
              <a:rPr lang="en-US" altLang="ko-KR" sz="16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 </a:t>
            </a:r>
            <a:r>
              <a:rPr lang="en-US" altLang="ko-KR" sz="1400" dirty="0"/>
              <a:t>[(Close, High, Low) – Open]</a:t>
            </a:r>
            <a:r>
              <a:rPr lang="ko-KR" altLang="en-US" sz="1400" dirty="0"/>
              <a:t> </a:t>
            </a:r>
            <a:r>
              <a:rPr lang="en-US" altLang="ko-KR" sz="1400" dirty="0"/>
              <a:t>/ Open</a:t>
            </a:r>
            <a:r>
              <a:rPr lang="ko-KR" altLang="en-US" sz="1400" dirty="0"/>
              <a:t> 식을 이용</a:t>
            </a:r>
            <a:r>
              <a:rPr lang="en-US" altLang="ko-KR" sz="1400" dirty="0"/>
              <a:t>)</a:t>
            </a:r>
          </a:p>
          <a:p>
            <a:endParaRPr lang="en-US" altLang="ko-KR" sz="600" dirty="0"/>
          </a:p>
          <a:p>
            <a:pPr marL="285750" indent="-285750">
              <a:buFontTx/>
              <a:buChar char="-"/>
            </a:pPr>
            <a:r>
              <a:rPr lang="en-US" altLang="ko-KR" sz="1600" dirty="0" err="1"/>
              <a:t>ylim</a:t>
            </a:r>
            <a:r>
              <a:rPr lang="ko-KR" altLang="en-US" sz="1600" dirty="0"/>
              <a:t>을 </a:t>
            </a:r>
            <a:r>
              <a:rPr lang="en-US" altLang="ko-KR" sz="1600" dirty="0"/>
              <a:t>-0.15</a:t>
            </a:r>
            <a:r>
              <a:rPr lang="ko-KR" altLang="en-US" sz="1600" dirty="0"/>
              <a:t> </a:t>
            </a:r>
            <a:r>
              <a:rPr lang="en-US" altLang="ko-KR" sz="1600" dirty="0"/>
              <a:t>~</a:t>
            </a:r>
            <a:r>
              <a:rPr lang="ko-KR" altLang="en-US" sz="1600" dirty="0"/>
              <a:t> </a:t>
            </a:r>
            <a:r>
              <a:rPr lang="en-US" altLang="ko-KR" sz="1600" dirty="0"/>
              <a:t>0.15</a:t>
            </a:r>
            <a:r>
              <a:rPr lang="ko-KR" altLang="en-US" sz="1600" dirty="0"/>
              <a:t>로 지정하여 모든 데이터의 </a:t>
            </a:r>
            <a:r>
              <a:rPr lang="en-US" altLang="ko-KR" sz="1600" dirty="0"/>
              <a:t>scale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맞춰줌</a:t>
            </a:r>
            <a:endParaRPr lang="en-US" altLang="ko-KR" sz="1600" dirty="0"/>
          </a:p>
          <a:p>
            <a:endParaRPr lang="en-US" altLang="ko-KR" sz="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NASDAQ, S&amp;P500, FTSE, DAX, NIKKEI, HANGSENG, SANGHAI</a:t>
            </a:r>
            <a:r>
              <a:rPr lang="ko-KR" altLang="en-US" sz="1600" dirty="0"/>
              <a:t> 지수의</a:t>
            </a:r>
            <a:br>
              <a:rPr lang="en-US" altLang="ko-KR" sz="1600" dirty="0"/>
            </a:br>
            <a:r>
              <a:rPr lang="ko-KR" altLang="en-US" sz="1600" dirty="0"/>
              <a:t>변동을 휴일 기간 별로 이미지 생성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995FBC-3B60-6A41-8174-E70FF1A44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92" y="1610092"/>
            <a:ext cx="2580775" cy="2580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76DBA6-A846-464E-925F-6F363E29E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622" y="3980573"/>
            <a:ext cx="2580775" cy="2580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76A226-32B2-6741-BC0A-6D7C3770A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622" y="1635926"/>
            <a:ext cx="2580775" cy="2580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785403-B145-4B41-A47E-AB5333E83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91" y="3967001"/>
            <a:ext cx="2580775" cy="2580775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F1C2DD98-72DC-7D42-A454-AEEDA9101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5"/>
          <a:stretch/>
        </p:blipFill>
        <p:spPr>
          <a:xfrm>
            <a:off x="1340216" y="4109023"/>
            <a:ext cx="4043214" cy="22363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BAF18C-BE65-CF42-8827-243AAC4388F3}"/>
              </a:ext>
            </a:extLst>
          </p:cNvPr>
          <p:cNvSpPr/>
          <p:nvPr/>
        </p:nvSpPr>
        <p:spPr>
          <a:xfrm>
            <a:off x="7780588" y="2636912"/>
            <a:ext cx="295632" cy="519635"/>
          </a:xfrm>
          <a:prstGeom prst="rect">
            <a:avLst/>
          </a:prstGeom>
          <a:noFill/>
          <a:ln w="412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A32881-1E43-DE4D-8FDE-F47DBF12F3B4}"/>
              </a:ext>
            </a:extLst>
          </p:cNvPr>
          <p:cNvSpPr/>
          <p:nvPr/>
        </p:nvSpPr>
        <p:spPr>
          <a:xfrm>
            <a:off x="8053721" y="5011977"/>
            <a:ext cx="295632" cy="519635"/>
          </a:xfrm>
          <a:prstGeom prst="rect">
            <a:avLst/>
          </a:prstGeom>
          <a:noFill/>
          <a:ln w="412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452F5-C37D-0244-931D-56230648A217}"/>
              </a:ext>
            </a:extLst>
          </p:cNvPr>
          <p:cNvSpPr txBox="1"/>
          <p:nvPr/>
        </p:nvSpPr>
        <p:spPr>
          <a:xfrm>
            <a:off x="8080389" y="1268760"/>
            <a:ext cx="302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꼬리 차이를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CNN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이 구분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?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24DA005-309A-4E4E-AAE2-61BD6C11C27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928404" y="1651616"/>
            <a:ext cx="1643748" cy="98529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D6C8777-8E59-104E-8DA0-4B5B4CEDA29B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8201537" y="1638092"/>
            <a:ext cx="1388936" cy="3373885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C6A63777-E9B8-2C41-88A7-6F7BA522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49" y="212257"/>
            <a:ext cx="11148737" cy="620839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defRPr/>
            </a:pPr>
            <a:r>
              <a:rPr kumimoji="1" lang="en-US" altLang="ko-Kore-KR" dirty="0"/>
              <a:t>3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국내 연휴 기간 동안의 해외 지수 변동률을 통한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KOSPI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지수 변동률 예측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32928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622184A-3065-2E42-86C4-10FC52E5D015}"/>
              </a:ext>
            </a:extLst>
          </p:cNvPr>
          <p:cNvSpPr txBox="1"/>
          <p:nvPr/>
        </p:nvSpPr>
        <p:spPr>
          <a:xfrm>
            <a:off x="1156215" y="1480800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CNN</a:t>
            </a:r>
            <a:r>
              <a:rPr kumimoji="0" lang="ko-KR" altLang="en-US" sz="1800" b="1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변환 후 학습</a:t>
            </a:r>
            <a:endParaRPr kumimoji="0" lang="en-US" altLang="ko-KR" sz="1800" b="1" i="0" u="none" strike="noStrike" kern="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AB6CCD-8A91-1A42-B15B-D76FD18CF3AE}"/>
              </a:ext>
            </a:extLst>
          </p:cNvPr>
          <p:cNvSpPr txBox="1"/>
          <p:nvPr/>
        </p:nvSpPr>
        <p:spPr>
          <a:xfrm>
            <a:off x="659396" y="14670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C6F62F1E-F200-BD41-8335-72116C143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71" y="3537789"/>
            <a:ext cx="4243941" cy="1412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A05496-BD7E-C544-AC29-4B1E60F48308}"/>
              </a:ext>
            </a:extLst>
          </p:cNvPr>
          <p:cNvSpPr txBox="1"/>
          <p:nvPr/>
        </p:nvSpPr>
        <p:spPr>
          <a:xfrm>
            <a:off x="1135285" y="2212794"/>
            <a:ext cx="33221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</a:rPr>
              <a:t>기존 </a:t>
            </a:r>
            <a:r>
              <a:rPr lang="en-US" altLang="ko-KR" b="1" dirty="0">
                <a:solidFill>
                  <a:prstClr val="black"/>
                </a:solidFill>
                <a:latin typeface="Calibri" panose="020F0502020204030204" pitchFamily="34" charset="0"/>
              </a:rPr>
              <a:t>72</a:t>
            </a: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</a:rPr>
              <a:t>개 </a:t>
            </a:r>
            <a:r>
              <a:rPr lang="en-US" altLang="ko-KR" b="1" dirty="0">
                <a:solidFill>
                  <a:prstClr val="black"/>
                </a:solidFill>
                <a:latin typeface="Calibri" panose="020F0502020204030204" pitchFamily="34" charset="0"/>
              </a:rPr>
              <a:t>Feature</a:t>
            </a:r>
            <a:r>
              <a:rPr lang="ko-KR" altLang="en-US" b="1" dirty="0" err="1">
                <a:solidFill>
                  <a:prstClr val="black"/>
                </a:solidFill>
                <a:latin typeface="Calibri" panose="020F0502020204030204" pitchFamily="34" charset="0"/>
              </a:rPr>
              <a:t>를</a:t>
            </a: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Calibri" panose="020F0502020204030204" pitchFamily="34" charset="0"/>
              </a:rPr>
              <a:t>reshape</a:t>
            </a:r>
            <a:endParaRPr lang="en-US" altLang="ko-KR" sz="1000" b="1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8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개 지수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각 지수 별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9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개 지표</a:t>
            </a:r>
            <a:endParaRPr lang="en-US" altLang="ko-KR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(1188,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72)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의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Shape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을 가짐 </a:t>
            </a:r>
            <a:endParaRPr lang="en-US" altLang="ko-KR" sz="16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5876E-311D-B549-AC26-ED8002C06E43}"/>
              </a:ext>
            </a:extLst>
          </p:cNvPr>
          <p:cNvSpPr txBox="1"/>
          <p:nvPr/>
        </p:nvSpPr>
        <p:spPr>
          <a:xfrm>
            <a:off x="4846896" y="2089683"/>
            <a:ext cx="49842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</a:rPr>
              <a:t>이미지 형식인 </a:t>
            </a:r>
            <a:r>
              <a:rPr lang="en-US" altLang="ko-KR" b="1" dirty="0">
                <a:solidFill>
                  <a:prstClr val="black"/>
                </a:solidFill>
                <a:latin typeface="Calibri" panose="020F0502020204030204" pitchFamily="34" charset="0"/>
              </a:rPr>
              <a:t>(height, width, 1)</a:t>
            </a: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Calibri" panose="020F0502020204030204" pitchFamily="34" charset="0"/>
              </a:rPr>
              <a:t>shape</a:t>
            </a: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</a:rPr>
              <a:t>로 변환</a:t>
            </a:r>
            <a:endParaRPr lang="en-US" altLang="ko-KR" sz="1000" b="1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세로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8,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가로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9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의 이미지형식의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shape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로 변경</a:t>
            </a:r>
            <a:endParaRPr lang="en-US" altLang="ko-KR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(1188,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8,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9,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1)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의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Shape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을 가짐 </a:t>
            </a:r>
            <a:endParaRPr lang="en-US" altLang="ko-KR" sz="16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색상 차이를 두기 위해 </a:t>
            </a: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</a:rPr>
              <a:t>1000</a:t>
            </a:r>
            <a:r>
              <a:rPr lang="ko-KR" alt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을 곱함</a:t>
            </a:r>
            <a:endParaRPr lang="en-US" altLang="ko-KR" sz="16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41082370-C4B5-224D-A7BC-EB58C5F60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27" y="3558712"/>
            <a:ext cx="1132674" cy="2401554"/>
          </a:xfrm>
          <a:prstGeom prst="rect">
            <a:avLst/>
          </a:prstGeom>
        </p:spPr>
      </p:pic>
      <p:pic>
        <p:nvPicPr>
          <p:cNvPr id="18" name="그림 17" descr="광장이(가) 표시된 사진&#10;&#10;자동 생성된 설명">
            <a:extLst>
              <a:ext uri="{FF2B5EF4-FFF2-40B4-BE49-F238E27FC236}">
                <a16:creationId xmlns:a16="http://schemas.microsoft.com/office/drawing/2014/main" id="{54F88672-74A4-3B42-926F-9B9A3B498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34" y="3640508"/>
            <a:ext cx="2454819" cy="2237962"/>
          </a:xfrm>
          <a:prstGeom prst="rect">
            <a:avLst/>
          </a:prstGeom>
        </p:spPr>
      </p:pic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076A2A1F-0A2D-D144-944E-DFACCA7ED692}"/>
              </a:ext>
            </a:extLst>
          </p:cNvPr>
          <p:cNvSpPr/>
          <p:nvPr/>
        </p:nvSpPr>
        <p:spPr>
          <a:xfrm>
            <a:off x="4789261" y="3904784"/>
            <a:ext cx="541006" cy="684076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94BB3E14-B33C-EC4D-8914-4B90F950B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51" y="2916113"/>
            <a:ext cx="2928623" cy="2908460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D58D760F-1CCF-E04B-B1E6-106CF0EA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49" y="212257"/>
            <a:ext cx="11148737" cy="620839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defRPr/>
            </a:pPr>
            <a:r>
              <a:rPr kumimoji="1" lang="en-US" altLang="ko-Kore-KR" dirty="0"/>
              <a:t>3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국내 연휴 기간 동안의 해외 지수 변동률을 통한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KOSPI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지수 변동률 예측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63146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46A8C-285A-3A4C-9F08-025B559CAA42}"/>
              </a:ext>
            </a:extLst>
          </p:cNvPr>
          <p:cNvSpPr txBox="1"/>
          <p:nvPr/>
        </p:nvSpPr>
        <p:spPr>
          <a:xfrm>
            <a:off x="4250177" y="6280626"/>
            <a:ext cx="206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r2_score : 0.7023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4FDA2-F4D5-3F40-94B6-49D95FCC7CFC}"/>
              </a:ext>
            </a:extLst>
          </p:cNvPr>
          <p:cNvSpPr txBox="1"/>
          <p:nvPr/>
        </p:nvSpPr>
        <p:spPr>
          <a:xfrm>
            <a:off x="7958134" y="6257552"/>
            <a:ext cx="206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r2_score : 0.2243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D984C1F-4E76-5441-8261-3D6E3A50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05" y="4226272"/>
            <a:ext cx="2232758" cy="208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E789D5D-1571-1C4C-BEF7-9FCD1D42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190" y="4226272"/>
            <a:ext cx="2232758" cy="208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0247139-1A9F-3E4D-B721-88ADC0B21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81" y="1588499"/>
            <a:ext cx="2315167" cy="218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1D5E72C-E82A-CE43-B4FA-15CA2213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001" y="1588499"/>
            <a:ext cx="2315167" cy="218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32B160-620C-BD4A-BA66-05DD5AAA78E3}"/>
              </a:ext>
            </a:extLst>
          </p:cNvPr>
          <p:cNvSpPr txBox="1"/>
          <p:nvPr/>
        </p:nvSpPr>
        <p:spPr>
          <a:xfrm>
            <a:off x="4436006" y="1177531"/>
            <a:ext cx="206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Train Data</a:t>
            </a:r>
            <a:r>
              <a:rPr lang="ko-KR" altLang="en-US" b="1" dirty="0"/>
              <a:t> 분포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EA45F-FA7D-734B-80E7-44210ACC0EA6}"/>
              </a:ext>
            </a:extLst>
          </p:cNvPr>
          <p:cNvSpPr txBox="1"/>
          <p:nvPr/>
        </p:nvSpPr>
        <p:spPr>
          <a:xfrm>
            <a:off x="7849610" y="1177531"/>
            <a:ext cx="206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Test Data</a:t>
            </a:r>
            <a:r>
              <a:rPr lang="ko-KR" altLang="en-US" b="1" dirty="0"/>
              <a:t> 분포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CD766-4121-ED40-87FD-2BC1659E89C7}"/>
              </a:ext>
            </a:extLst>
          </p:cNvPr>
          <p:cNvSpPr txBox="1"/>
          <p:nvPr/>
        </p:nvSpPr>
        <p:spPr>
          <a:xfrm>
            <a:off x="4250177" y="3684949"/>
            <a:ext cx="206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r2_score : 0.2115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504F3-14AD-C84C-BDDE-8F13210B64E0}"/>
              </a:ext>
            </a:extLst>
          </p:cNvPr>
          <p:cNvSpPr txBox="1"/>
          <p:nvPr/>
        </p:nvSpPr>
        <p:spPr>
          <a:xfrm>
            <a:off x="7831957" y="3669320"/>
            <a:ext cx="206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r2_score : -1.5511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E1AFC-ED62-B141-9E81-51BFCDE861FF}"/>
              </a:ext>
            </a:extLst>
          </p:cNvPr>
          <p:cNvSpPr txBox="1"/>
          <p:nvPr/>
        </p:nvSpPr>
        <p:spPr>
          <a:xfrm>
            <a:off x="1488724" y="2404582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-1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CandlestickChart</a:t>
            </a:r>
            <a:r>
              <a:rPr kumimoji="0" lang="en-US" altLang="ko-KR" sz="1800" b="1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CNN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1599A-688B-9F47-BC7D-E7B5EFFB4859}"/>
              </a:ext>
            </a:extLst>
          </p:cNvPr>
          <p:cNvSpPr txBox="1"/>
          <p:nvPr/>
        </p:nvSpPr>
        <p:spPr>
          <a:xfrm>
            <a:off x="1488724" y="4827921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CNN</a:t>
            </a:r>
            <a:r>
              <a:rPr kumimoji="0" lang="ko-KR" altLang="en-US" sz="1800" b="1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</a:rPr>
              <a:t> 변환 후 학습</a:t>
            </a:r>
            <a:endParaRPr kumimoji="0" lang="en-US" altLang="ko-KR" sz="1800" b="1" i="0" u="none" strike="noStrike" kern="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C12F68C-91D9-134A-A06E-A560100A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49" y="212257"/>
            <a:ext cx="11148737" cy="620839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defRPr/>
            </a:pPr>
            <a:r>
              <a:rPr kumimoji="1" lang="en-US" altLang="ko-Kore-KR" dirty="0"/>
              <a:t>3</a:t>
            </a:r>
            <a:r>
              <a:rPr kumimoji="1" lang="ko-Kore-KR" altLang="en-US" dirty="0"/>
              <a:t>차 프로젝트 </a:t>
            </a:r>
            <a:r>
              <a:rPr kumimoji="1" lang="en-US" altLang="ko-Kore-KR" dirty="0"/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국내 연휴 기간 동안의 해외 지수 변동률을 통한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KOSPI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지수 변동률 예측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1898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F3B58E7-DC98-45A3-8300-8E43B8F1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b="1" dirty="0"/>
              <a:t>Q&amp;A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34230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1BD9F-18D4-4739-B025-6A103312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r>
              <a:rPr lang="ko-KR" altLang="en-US" dirty="0"/>
              <a:t>기획의도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9E9A0CB-9B5B-C44C-8DA2-DBAE7543F116}"/>
              </a:ext>
            </a:extLst>
          </p:cNvPr>
          <p:cNvSpPr/>
          <p:nvPr/>
        </p:nvSpPr>
        <p:spPr>
          <a:xfrm>
            <a:off x="2436354" y="3016153"/>
            <a:ext cx="7302927" cy="82569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/>
              <a:t>단순히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가상화폐를</a:t>
            </a:r>
            <a:r>
              <a:rPr kumimoji="1" lang="ko-KR" altLang="en-US" b="1" dirty="0"/>
              <a:t> 직접 선택해서 사용하는 것이 아니라</a:t>
            </a:r>
            <a:r>
              <a:rPr kumimoji="1" lang="en-US" altLang="ko-KR" b="1" dirty="0"/>
              <a:t>,</a:t>
            </a:r>
          </a:p>
          <a:p>
            <a:pPr algn="ctr"/>
            <a:r>
              <a:rPr kumimoji="1" lang="ko-Kore-KR" altLang="en-US" b="1" dirty="0"/>
              <a:t>보유하고</a:t>
            </a:r>
            <a:r>
              <a:rPr kumimoji="1" lang="ko-KR" altLang="en-US" b="1" dirty="0"/>
              <a:t> 있는 </a:t>
            </a:r>
            <a:r>
              <a:rPr kumimoji="1" lang="ko-KR" altLang="en-US" b="1" dirty="0" err="1"/>
              <a:t>가상화폐를</a:t>
            </a:r>
            <a:r>
              <a:rPr kumimoji="1" lang="ko-KR" altLang="en-US" b="1" dirty="0"/>
              <a:t> 효율적으로 사용할 수 있을까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70521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1BD9F-18D4-4739-B025-6A103312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r>
              <a:rPr lang="ko-KR" altLang="en-US" dirty="0"/>
              <a:t>기획의도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077AE6-A04A-480A-8810-78CC038D973A}"/>
              </a:ext>
            </a:extLst>
          </p:cNvPr>
          <p:cNvSpPr/>
          <p:nvPr/>
        </p:nvSpPr>
        <p:spPr>
          <a:xfrm>
            <a:off x="1700064" y="3429000"/>
            <a:ext cx="1624338" cy="62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0AC1B8-21CB-4CB8-9B5E-8155C1A852E9}"/>
              </a:ext>
            </a:extLst>
          </p:cNvPr>
          <p:cNvSpPr/>
          <p:nvPr/>
        </p:nvSpPr>
        <p:spPr>
          <a:xfrm>
            <a:off x="5202614" y="2170411"/>
            <a:ext cx="1786772" cy="31380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처리장치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익일 </a:t>
            </a:r>
            <a:r>
              <a:rPr lang="ko-KR" altLang="en-US" sz="1400" dirty="0" err="1">
                <a:solidFill>
                  <a:schemeClr val="tx1"/>
                </a:solidFill>
              </a:rPr>
              <a:t>가격예측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</a:rPr>
              <a:t>차익 거래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3. </a:t>
            </a:r>
            <a:r>
              <a:rPr lang="ko-KR" altLang="en-US" sz="1400" dirty="0">
                <a:solidFill>
                  <a:schemeClr val="tx1"/>
                </a:solidFill>
              </a:rPr>
              <a:t>보유 자산가치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DD7324F-1E6E-4FF7-AC74-C8A29AFE547F}"/>
              </a:ext>
            </a:extLst>
          </p:cNvPr>
          <p:cNvSpPr/>
          <p:nvPr/>
        </p:nvSpPr>
        <p:spPr>
          <a:xfrm>
            <a:off x="8867598" y="1678420"/>
            <a:ext cx="1624338" cy="7512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국내 거래소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6792C8-1194-4CCF-9F2A-4CAB18026129}"/>
              </a:ext>
            </a:extLst>
          </p:cNvPr>
          <p:cNvSpPr/>
          <p:nvPr/>
        </p:nvSpPr>
        <p:spPr>
          <a:xfrm>
            <a:off x="8867598" y="2803721"/>
            <a:ext cx="1624338" cy="7512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해외 거래소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EDB89C-5F19-415C-8E05-43593C4AD497}"/>
              </a:ext>
            </a:extLst>
          </p:cNvPr>
          <p:cNvSpPr/>
          <p:nvPr/>
        </p:nvSpPr>
        <p:spPr>
          <a:xfrm>
            <a:off x="8867598" y="3929022"/>
            <a:ext cx="1624338" cy="7512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해외 거래소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6F1C696-8E34-491A-9EB3-5489C47E587F}"/>
              </a:ext>
            </a:extLst>
          </p:cNvPr>
          <p:cNvSpPr/>
          <p:nvPr/>
        </p:nvSpPr>
        <p:spPr>
          <a:xfrm>
            <a:off x="8867598" y="5054323"/>
            <a:ext cx="1624338" cy="7512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해외 거래소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6CDD5EB-669A-40A7-8FC3-6E64C9A383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5464" y="1960170"/>
            <a:ext cx="504701" cy="222345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605C614-5869-487A-956F-27AABF1A91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1584" y="3317503"/>
            <a:ext cx="555171" cy="2223455"/>
          </a:xfrm>
          <a:prstGeom prst="bentConnector2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3159D64-94C6-4CB3-BF89-4774FC393F8C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6989386" y="2054028"/>
            <a:ext cx="1878212" cy="1685392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118B97-DC6E-472D-BB43-4FA44324A066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>
            <a:off x="6989386" y="3179329"/>
            <a:ext cx="1878212" cy="560091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9AE2816-04B4-48E5-80D4-14839FE84A8F}"/>
              </a:ext>
            </a:extLst>
          </p:cNvPr>
          <p:cNvCxnSpPr>
            <a:stCxn id="8" idx="1"/>
            <a:endCxn id="5" idx="3"/>
          </p:cNvCxnSpPr>
          <p:nvPr/>
        </p:nvCxnSpPr>
        <p:spPr>
          <a:xfrm flipH="1" flipV="1">
            <a:off x="6989386" y="3739420"/>
            <a:ext cx="1878212" cy="56521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284CA7-E959-4532-9C7F-2FEF94627873}"/>
              </a:ext>
            </a:extLst>
          </p:cNvPr>
          <p:cNvCxnSpPr>
            <a:stCxn id="9" idx="1"/>
            <a:endCxn id="5" idx="3"/>
          </p:cNvCxnSpPr>
          <p:nvPr/>
        </p:nvCxnSpPr>
        <p:spPr>
          <a:xfrm flipH="1" flipV="1">
            <a:off x="6989386" y="3739420"/>
            <a:ext cx="1878212" cy="1690511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AB3E55-4C19-D341-A46F-C823EC7479B6}"/>
              </a:ext>
            </a:extLst>
          </p:cNvPr>
          <p:cNvSpPr txBox="1"/>
          <p:nvPr/>
        </p:nvSpPr>
        <p:spPr>
          <a:xfrm>
            <a:off x="2770858" y="2503864"/>
            <a:ext cx="238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dirty="0"/>
              <a:t>보유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가상화폐</a:t>
            </a:r>
            <a:r>
              <a:rPr kumimoji="1" lang="ko-KR" altLang="en-US" sz="1400" dirty="0"/>
              <a:t> 정보</a:t>
            </a:r>
            <a:endParaRPr kumimoji="1" lang="ko-Kore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CDA2A-A862-BF4E-A6CF-C6DFADE165C6}"/>
              </a:ext>
            </a:extLst>
          </p:cNvPr>
          <p:cNvSpPr txBox="1"/>
          <p:nvPr/>
        </p:nvSpPr>
        <p:spPr>
          <a:xfrm>
            <a:off x="2770858" y="4756111"/>
            <a:ext cx="238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err="1"/>
              <a:t>가상화폐</a:t>
            </a:r>
            <a:r>
              <a:rPr kumimoji="1" lang="ko-KR" altLang="en-US" sz="1400" dirty="0"/>
              <a:t> 결제 조합</a:t>
            </a:r>
            <a:endParaRPr kumimoji="1" lang="ko-Kore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1681A2-6B00-3147-9227-E37396CA0C89}"/>
              </a:ext>
            </a:extLst>
          </p:cNvPr>
          <p:cNvSpPr txBox="1"/>
          <p:nvPr/>
        </p:nvSpPr>
        <p:spPr>
          <a:xfrm>
            <a:off x="6737972" y="5871847"/>
            <a:ext cx="238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/>
              <a:t>거래소 실시간 가격정보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710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814AA-2261-4975-86FF-9D2E6ABE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r>
              <a:rPr lang="ko-KR" altLang="en-US" dirty="0"/>
              <a:t>사용 기술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0FE9302-1762-4F3A-9DDB-07C4C884CC07}"/>
              </a:ext>
            </a:extLst>
          </p:cNvPr>
          <p:cNvSpPr/>
          <p:nvPr/>
        </p:nvSpPr>
        <p:spPr>
          <a:xfrm>
            <a:off x="4733925" y="2095500"/>
            <a:ext cx="2819400" cy="4041775"/>
          </a:xfrm>
          <a:prstGeom prst="roundRect">
            <a:avLst/>
          </a:prstGeom>
          <a:noFill/>
          <a:ln w="38100">
            <a:solidFill>
              <a:srgbClr val="4472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9A5B47-5FF9-49A3-965F-B6E08463D7AB}"/>
              </a:ext>
            </a:extLst>
          </p:cNvPr>
          <p:cNvSpPr/>
          <p:nvPr/>
        </p:nvSpPr>
        <p:spPr>
          <a:xfrm>
            <a:off x="8439150" y="2095499"/>
            <a:ext cx="2819400" cy="4041775"/>
          </a:xfrm>
          <a:prstGeom prst="roundRect">
            <a:avLst/>
          </a:prstGeom>
          <a:noFill/>
          <a:ln w="38100">
            <a:solidFill>
              <a:srgbClr val="4472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91736EF-DE89-4D02-97DF-D57A938F49CA}"/>
              </a:ext>
            </a:extLst>
          </p:cNvPr>
          <p:cNvSpPr/>
          <p:nvPr/>
        </p:nvSpPr>
        <p:spPr>
          <a:xfrm>
            <a:off x="1028700" y="2095498"/>
            <a:ext cx="2819400" cy="4041775"/>
          </a:xfrm>
          <a:prstGeom prst="roundRect">
            <a:avLst/>
          </a:prstGeom>
          <a:noFill/>
          <a:ln w="38100">
            <a:solidFill>
              <a:srgbClr val="4472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9" name="Picture 2" descr="Flask: web development, one drop at a time">
            <a:extLst>
              <a:ext uri="{FF2B5EF4-FFF2-40B4-BE49-F238E27FC236}">
                <a16:creationId xmlns:a16="http://schemas.microsoft.com/office/drawing/2014/main" id="{2B00D4D4-1B3B-4621-9E5F-F6FBBC90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4920" y="3690658"/>
            <a:ext cx="1506651" cy="58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FDF1BB-D2BC-4F81-BD17-0C74439F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50" y="3137791"/>
            <a:ext cx="20955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08F82A8-04DC-4CE2-9E05-1ADEC57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8044" y="3938677"/>
            <a:ext cx="2095501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- 나무위키">
            <a:extLst>
              <a:ext uri="{FF2B5EF4-FFF2-40B4-BE49-F238E27FC236}">
                <a16:creationId xmlns:a16="http://schemas.microsoft.com/office/drawing/2014/main" id="{FAA221F3-EB3E-4A43-A8D3-0A950A6B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779" y="2489059"/>
            <a:ext cx="1900586" cy="56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klearn 설치방법">
            <a:extLst>
              <a:ext uri="{FF2B5EF4-FFF2-40B4-BE49-F238E27FC236}">
                <a16:creationId xmlns:a16="http://schemas.microsoft.com/office/drawing/2014/main" id="{3564A773-14BF-4A18-9FDE-AA25DB17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2765" y="5008759"/>
            <a:ext cx="1386058" cy="7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DE64910-4845-43CF-88DD-8BE6B266A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6326" y="2979551"/>
            <a:ext cx="2120651" cy="6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313E1C0-7EAD-4F3B-9AF9-34283F6DC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863" y="4468867"/>
            <a:ext cx="1936845" cy="6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플러터 / 라이브러리] API 통신에 편리한 dio의 기능정리. :: 개발하는남자">
            <a:extLst>
              <a:ext uri="{FF2B5EF4-FFF2-40B4-BE49-F238E27FC236}">
                <a16:creationId xmlns:a16="http://schemas.microsoft.com/office/drawing/2014/main" id="{877A6929-E075-4B0E-9733-BC2213BFD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509" y="4551954"/>
            <a:ext cx="2009774" cy="5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EF0405-1E98-2448-993E-0F3D94429880}"/>
              </a:ext>
            </a:extLst>
          </p:cNvPr>
          <p:cNvSpPr txBox="1"/>
          <p:nvPr/>
        </p:nvSpPr>
        <p:spPr>
          <a:xfrm>
            <a:off x="811101" y="1572686"/>
            <a:ext cx="348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데이터 분석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85D77-EED0-6846-B88D-9C1087B00708}"/>
              </a:ext>
            </a:extLst>
          </p:cNvPr>
          <p:cNvSpPr txBox="1"/>
          <p:nvPr/>
        </p:nvSpPr>
        <p:spPr>
          <a:xfrm>
            <a:off x="4462356" y="1572686"/>
            <a:ext cx="348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API </a:t>
            </a:r>
            <a:r>
              <a:rPr kumimoji="1" lang="ko-KR" altLang="en-US" b="1" dirty="0"/>
              <a:t>서버</a:t>
            </a:r>
            <a:endParaRPr kumimoji="1"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04675-3AA4-994C-87BC-74EBCEA33ACF}"/>
              </a:ext>
            </a:extLst>
          </p:cNvPr>
          <p:cNvSpPr txBox="1"/>
          <p:nvPr/>
        </p:nvSpPr>
        <p:spPr>
          <a:xfrm>
            <a:off x="8113611" y="1572686"/>
            <a:ext cx="348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Front-End</a:t>
            </a:r>
          </a:p>
        </p:txBody>
      </p:sp>
      <p:pic>
        <p:nvPicPr>
          <p:cNvPr id="17" name="Picture 10" descr="Python - 나무위키">
            <a:extLst>
              <a:ext uri="{FF2B5EF4-FFF2-40B4-BE49-F238E27FC236}">
                <a16:creationId xmlns:a16="http://schemas.microsoft.com/office/drawing/2014/main" id="{99B43019-37D0-6147-86C8-386219A99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5022" y="2856504"/>
            <a:ext cx="1900586" cy="56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52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9EB98C1-0775-8448-A728-C7FA1BE7C09B}"/>
              </a:ext>
            </a:extLst>
          </p:cNvPr>
          <p:cNvSpPr/>
          <p:nvPr/>
        </p:nvSpPr>
        <p:spPr>
          <a:xfrm>
            <a:off x="635991" y="1337847"/>
            <a:ext cx="4633615" cy="51243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예측 </a:t>
            </a:r>
            <a:r>
              <a:rPr lang="en-US" altLang="ko-KR" dirty="0"/>
              <a:t>-</a:t>
            </a:r>
            <a:r>
              <a:rPr lang="ko-KR" altLang="en-US" dirty="0"/>
              <a:t> 데이터 수집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C0025D-B28F-144E-8AC8-1C571560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696" y="3379576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27BF62-8CD3-2249-9707-5C00D2B4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9266" y="1816052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5B2D82F-8F0F-7849-9E7F-C01884A5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8233" y="3650737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E73DBC9-17EC-3443-AE4F-A8513AC62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365" y="2642874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83B400E-B9DA-2B43-91F3-E95EAA3BF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457" y="5233632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FA0FB66-7B3D-B04F-9034-B1B43614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844" y="4348375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57E82C4-C102-1647-8651-4CE8B4484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7499" y="5045127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795C234-4B82-9F45-8E0B-308B793EC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8327" y="4505646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C2E3CBF-D9FA-FD4C-BE0B-267CEBB0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204" y="3508281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0A74A0A-86F1-FE40-A997-A17687EA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5924" y="2701788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75429DD-001B-BE4C-92DF-EA306FA8A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681" y="2891835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32A5EE37-4A0F-1F44-B566-8A53E343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4468" y="2155133"/>
            <a:ext cx="630855" cy="6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8F5598-151E-AA4A-B858-DE8D1B963FC3}"/>
              </a:ext>
            </a:extLst>
          </p:cNvPr>
          <p:cNvSpPr txBox="1"/>
          <p:nvPr/>
        </p:nvSpPr>
        <p:spPr>
          <a:xfrm>
            <a:off x="3472933" y="1643363"/>
            <a:ext cx="1682398" cy="449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1.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Cardano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2.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Tezos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3. XRP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4. Stellar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5. Dogecoin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6. Polygon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7.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Axie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Infinity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8. Ethereum Classic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9. Hedera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10.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Chainlink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11.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Vechain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12. Solana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13. Bitcoin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14. Ethereum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15. Tron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16.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Crypto.com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Coin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17. Theta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18.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Polkadot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19.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Decentraland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20. Litecoin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6D5A92-5960-ED4F-9E8B-F6A8DE98FA80}"/>
              </a:ext>
            </a:extLst>
          </p:cNvPr>
          <p:cNvSpPr txBox="1"/>
          <p:nvPr/>
        </p:nvSpPr>
        <p:spPr>
          <a:xfrm>
            <a:off x="5604489" y="1773947"/>
            <a:ext cx="213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20</a:t>
            </a:r>
            <a:r>
              <a:rPr kumimoji="1" lang="ko-KR" altLang="en-US" b="1" dirty="0"/>
              <a:t>개 </a:t>
            </a:r>
            <a:r>
              <a:rPr kumimoji="1" lang="ko-KR" altLang="en-US" b="1" dirty="0" err="1"/>
              <a:t>가상화폐</a:t>
            </a:r>
            <a:endParaRPr kumimoji="1" lang="ko-Kore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A8678-A183-AB45-804B-4138EB1E1BB2}"/>
              </a:ext>
            </a:extLst>
          </p:cNvPr>
          <p:cNvSpPr txBox="1"/>
          <p:nvPr/>
        </p:nvSpPr>
        <p:spPr>
          <a:xfrm>
            <a:off x="5604490" y="4735628"/>
            <a:ext cx="178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 환 율</a:t>
            </a:r>
            <a:endParaRPr kumimoji="1" lang="ko-Kore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0490A6-4C5E-2849-942A-54BF60F8B440}"/>
              </a:ext>
            </a:extLst>
          </p:cNvPr>
          <p:cNvSpPr txBox="1"/>
          <p:nvPr/>
        </p:nvSpPr>
        <p:spPr>
          <a:xfrm>
            <a:off x="5895129" y="4934661"/>
            <a:ext cx="2211419" cy="506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/>
              <a:t>원 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 달러 환율 데이터</a:t>
            </a:r>
            <a:endParaRPr kumimoji="1" lang="ko-Kore-KR" altLang="en-US" sz="16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CC20CCE2-FA2A-B144-BB5F-6D4BA6EC7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27326"/>
              </p:ext>
            </p:extLst>
          </p:nvPr>
        </p:nvGraphicFramePr>
        <p:xfrm>
          <a:off x="5895129" y="2202952"/>
          <a:ext cx="5564381" cy="190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002">
                  <a:extLst>
                    <a:ext uri="{9D8B030D-6E8A-4147-A177-3AD203B41FA5}">
                      <a16:colId xmlns:a16="http://schemas.microsoft.com/office/drawing/2014/main" val="1705337911"/>
                    </a:ext>
                  </a:extLst>
                </a:gridCol>
                <a:gridCol w="1447224">
                  <a:extLst>
                    <a:ext uri="{9D8B030D-6E8A-4147-A177-3AD203B41FA5}">
                      <a16:colId xmlns:a16="http://schemas.microsoft.com/office/drawing/2014/main" val="1878236055"/>
                    </a:ext>
                  </a:extLst>
                </a:gridCol>
                <a:gridCol w="2290155">
                  <a:extLst>
                    <a:ext uri="{9D8B030D-6E8A-4147-A177-3AD203B41FA5}">
                      <a16:colId xmlns:a16="http://schemas.microsoft.com/office/drawing/2014/main" val="2477282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</a:rPr>
                        <a:t>국내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가격데이터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017.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  <a:p>
                      <a:pPr algn="ctr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~</a:t>
                      </a:r>
                    </a:p>
                    <a:p>
                      <a:pPr algn="ctr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2021.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ore-KR" sz="1400" b="0" dirty="0" err="1">
                          <a:solidFill>
                            <a:schemeClr val="tx1"/>
                          </a:solidFill>
                        </a:rPr>
                        <a:t>Upbut</a:t>
                      </a:r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9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</a:rPr>
                        <a:t>국내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실시간 데이터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61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</a:rPr>
                        <a:t>해외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가격데이터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ore-KR" sz="1400" b="0" dirty="0" err="1">
                          <a:solidFill>
                            <a:schemeClr val="tx1"/>
                          </a:solidFill>
                        </a:rPr>
                        <a:t>Investing.com</a:t>
                      </a:r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 Crawling</a:t>
                      </a:r>
                    </a:p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Bifinex</a:t>
                      </a: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340837"/>
                  </a:ext>
                </a:extLst>
              </a:tr>
              <a:tr h="398178">
                <a:tc>
                  <a:txBody>
                    <a:bodyPr/>
                    <a:lstStyle/>
                    <a:p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</a:rPr>
                        <a:t>해외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실시간 데이터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321751"/>
                  </a:ext>
                </a:extLst>
              </a:tr>
              <a:tr h="398178">
                <a:tc>
                  <a:txBody>
                    <a:bodyPr/>
                    <a:lstStyle/>
                    <a:p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</a:rPr>
                        <a:t>가상화폐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Gas Fee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2021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 평균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6777" marR="5677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</a:rPr>
                        <a:t>직접조사</a:t>
                      </a:r>
                    </a:p>
                  </a:txBody>
                  <a:tcPr marL="56777" marR="5677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993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74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7E98-1EE4-413B-9BDD-83521EBC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dirty="0" err="1"/>
              <a:t>가상화폐</a:t>
            </a:r>
            <a:r>
              <a:rPr lang="ko-KR" altLang="en-US" dirty="0"/>
              <a:t> 등락 예측 </a:t>
            </a:r>
            <a:r>
              <a:rPr lang="en-US" altLang="ko-KR" dirty="0"/>
              <a:t>-</a:t>
            </a:r>
            <a:r>
              <a:rPr lang="ko-KR" altLang="en-US" dirty="0"/>
              <a:t> 데이터 전처리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6E18816-5096-C348-9D04-B2CCCA788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48606"/>
              </p:ext>
            </p:extLst>
          </p:nvPr>
        </p:nvGraphicFramePr>
        <p:xfrm>
          <a:off x="1694433" y="2410266"/>
          <a:ext cx="8803134" cy="3064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189">
                  <a:extLst>
                    <a:ext uri="{9D8B030D-6E8A-4147-A177-3AD203B41FA5}">
                      <a16:colId xmlns:a16="http://schemas.microsoft.com/office/drawing/2014/main" val="3094073026"/>
                    </a:ext>
                  </a:extLst>
                </a:gridCol>
                <a:gridCol w="1467189">
                  <a:extLst>
                    <a:ext uri="{9D8B030D-6E8A-4147-A177-3AD203B41FA5}">
                      <a16:colId xmlns:a16="http://schemas.microsoft.com/office/drawing/2014/main" val="3172525584"/>
                    </a:ext>
                  </a:extLst>
                </a:gridCol>
                <a:gridCol w="1467189">
                  <a:extLst>
                    <a:ext uri="{9D8B030D-6E8A-4147-A177-3AD203B41FA5}">
                      <a16:colId xmlns:a16="http://schemas.microsoft.com/office/drawing/2014/main" val="4079429508"/>
                    </a:ext>
                  </a:extLst>
                </a:gridCol>
                <a:gridCol w="1467189">
                  <a:extLst>
                    <a:ext uri="{9D8B030D-6E8A-4147-A177-3AD203B41FA5}">
                      <a16:colId xmlns:a16="http://schemas.microsoft.com/office/drawing/2014/main" val="2121504749"/>
                    </a:ext>
                  </a:extLst>
                </a:gridCol>
                <a:gridCol w="1467189">
                  <a:extLst>
                    <a:ext uri="{9D8B030D-6E8A-4147-A177-3AD203B41FA5}">
                      <a16:colId xmlns:a16="http://schemas.microsoft.com/office/drawing/2014/main" val="285662756"/>
                    </a:ext>
                  </a:extLst>
                </a:gridCol>
                <a:gridCol w="1467189">
                  <a:extLst>
                    <a:ext uri="{9D8B030D-6E8A-4147-A177-3AD203B41FA5}">
                      <a16:colId xmlns:a16="http://schemas.microsoft.com/office/drawing/2014/main" val="2971776278"/>
                    </a:ext>
                  </a:extLst>
                </a:gridCol>
              </a:tblGrid>
              <a:tr h="30647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날짜</a:t>
                      </a:r>
                    </a:p>
                  </a:txBody>
                  <a:tcPr marT="37785" marB="3778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업비트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가격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 err="1">
                          <a:solidFill>
                            <a:schemeClr val="bg1"/>
                          </a:solidFill>
                        </a:rPr>
                        <a:t>Bifinex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가격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가상화폐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코드</a:t>
                      </a:r>
                      <a:endParaRPr lang="ko-Kore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가상화폐명</a:t>
                      </a: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dirty="0">
                          <a:solidFill>
                            <a:schemeClr val="bg1"/>
                          </a:solidFill>
                        </a:rPr>
                        <a:t>환율</a:t>
                      </a: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850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017-12-31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86.0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.71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ADA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Cardano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NaN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375607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018-01-01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87.0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.7022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ADA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Cardano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1066.60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137371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018-01-02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050.0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.762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ADA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Cardano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1063.21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23921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2018-01-03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1545.0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1.08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ADA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Cardano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1064.80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805877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94598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44938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2021-11-07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244700.0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201.9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LTC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Litecoin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 err="1">
                          <a:solidFill>
                            <a:schemeClr val="tx1"/>
                          </a:solidFill>
                        </a:rPr>
                        <a:t>NaN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032992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2021-11-08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275750.0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228.9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LTC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Litecoin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1180.84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79486"/>
                  </a:ext>
                </a:extLst>
              </a:tr>
              <a:tr h="3064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2021-11-09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315750.0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262.2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LTC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Litecoin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1178.40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9354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E8754A-5FCD-9942-A168-2AD85F9828E4}"/>
              </a:ext>
            </a:extLst>
          </p:cNvPr>
          <p:cNvSpPr txBox="1"/>
          <p:nvPr/>
        </p:nvSpPr>
        <p:spPr>
          <a:xfrm>
            <a:off x="1195775" y="1904575"/>
            <a:ext cx="36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 데이터 </a:t>
            </a:r>
            <a:r>
              <a:rPr kumimoji="1" lang="en-US" altLang="ko-KR" b="1" dirty="0"/>
              <a:t>Column </a:t>
            </a:r>
            <a:r>
              <a:rPr kumimoji="1" lang="ko-KR" altLang="en-US" b="1" dirty="0"/>
              <a:t>구성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1697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2422</Words>
  <Application>Microsoft Macintosh PowerPoint</Application>
  <PresentationFormat>와이드스크린</PresentationFormat>
  <Paragraphs>723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휴먼둥근헤드라인</vt:lpstr>
      <vt:lpstr>HY견고딕</vt:lpstr>
      <vt:lpstr>맑은 고딕</vt:lpstr>
      <vt:lpstr>Arial</vt:lpstr>
      <vt:lpstr>Calibri</vt:lpstr>
      <vt:lpstr>Helvetica Neue</vt:lpstr>
      <vt:lpstr>PT Sans</vt:lpstr>
      <vt:lpstr>Office 테마</vt:lpstr>
      <vt:lpstr>비트캠프 KDT2기 Coin Picker</vt:lpstr>
      <vt:lpstr>PowerPoint 프레젠테이션</vt:lpstr>
      <vt:lpstr>01 팀원 소개</vt:lpstr>
      <vt:lpstr>02 기획의도</vt:lpstr>
      <vt:lpstr>02 기획의도</vt:lpstr>
      <vt:lpstr>02 기획의도</vt:lpstr>
      <vt:lpstr>03 사용 기술</vt:lpstr>
      <vt:lpstr>04 가상화폐 등락 예측 - 데이터 수집</vt:lpstr>
      <vt:lpstr>04 가상화폐 등락 예측 - 데이터 전처리</vt:lpstr>
      <vt:lpstr>04 가상화폐 등락 예측 - 데이터 전처리</vt:lpstr>
      <vt:lpstr>04 가상화폐 등락 예측 - 데이터 전처리</vt:lpstr>
      <vt:lpstr>04 가상화폐 등락 예측 - 데이터 전처리</vt:lpstr>
      <vt:lpstr>04 가상화폐 등락 예측 - 데이터 전처리</vt:lpstr>
      <vt:lpstr>04 가상화폐 등락 예측 - 데이터 전처리</vt:lpstr>
      <vt:lpstr>04 가상화폐 등락 예측 - 데이터 전처리</vt:lpstr>
      <vt:lpstr>04 가상화폐 등락 예측 - 데이터 전처리</vt:lpstr>
      <vt:lpstr>04 가상화폐 등락 예측 - 데이터 전처리</vt:lpstr>
      <vt:lpstr>04 가상화폐 등락 예측 - 모델 예측 결과</vt:lpstr>
      <vt:lpstr>04 가상화폐 등락 범위 예측 - 모델 예측 결과</vt:lpstr>
      <vt:lpstr>04 가상화폐 차익거래 </vt:lpstr>
      <vt:lpstr>04 가상화폐 차익거래 </vt:lpstr>
      <vt:lpstr>04 가상화폐 차익거래 </vt:lpstr>
      <vt:lpstr>04 가상화폐 차익거래 </vt:lpstr>
      <vt:lpstr>05 Front-End 화면구성</vt:lpstr>
      <vt:lpstr>05 Front-End 화면구성</vt:lpstr>
      <vt:lpstr>05 시 연</vt:lpstr>
      <vt:lpstr>이전 프로젝트</vt:lpstr>
      <vt:lpstr>1차 프로젝트 – 기후 데이터를 바탕으로 농산물 가격 예측</vt:lpstr>
      <vt:lpstr>1차 프로젝트 – 기후 데이터를 바탕으로 농산물 가격 예측</vt:lpstr>
      <vt:lpstr>1차 프로젝트 – 기후 데이터를 바탕으로 농산물 가격 예측</vt:lpstr>
      <vt:lpstr>1차 프로젝트 – 기후 데이터를 바탕으로 농산물 가격 예측</vt:lpstr>
      <vt:lpstr>1차 프로젝트 – 기후 데이터를 바탕으로 농산물 가격 예측</vt:lpstr>
      <vt:lpstr>2차 프로젝트 – 유사한 토픽의 기사 분류</vt:lpstr>
      <vt:lpstr>2차 프로젝트 – 유사한 토픽의 기사 분류</vt:lpstr>
      <vt:lpstr>2차 프로젝트 – 유사한 토픽의 기사 분류</vt:lpstr>
      <vt:lpstr>PowerPoint 프레젠테이션</vt:lpstr>
      <vt:lpstr>2차 프로젝트 – 유사한 토픽의 기사 분류</vt:lpstr>
      <vt:lpstr>2차 프로젝트 – 유사한 토픽의 기사 분류</vt:lpstr>
      <vt:lpstr>2차 프로젝트 – 유사한 토픽의 기사 분류</vt:lpstr>
      <vt:lpstr>2차 프로젝트 – 유사한 토픽의 기사 분류</vt:lpstr>
      <vt:lpstr>2차 프로젝트 – 유사한 토픽의 기사 분류</vt:lpstr>
      <vt:lpstr>3차 프로젝트 - 국내 연휴 기간 동안의 해외 지수 변동률을 통한 KOSPI지수 변동률 예측</vt:lpstr>
      <vt:lpstr>3차 프로젝트 - 국내 연휴 기간 동안의 해외 지수 변동률을 통한 KOSPI지수 변동률 예측</vt:lpstr>
      <vt:lpstr>3차 프로젝트 - 국내 연휴 기간 동안의 해외 지수 변동률을 통한 KOSPI지수 변동률 예측</vt:lpstr>
      <vt:lpstr>3차 프로젝트 - 국내 연휴 기간 동안의 해외 지수 변동률을 통한 KOSPI지수 변동률 예측</vt:lpstr>
      <vt:lpstr>3차 프로젝트 - 국내 연휴 기간 동안의 해외 지수 변동률을 통한 KOSPI지수 변동률 예측</vt:lpstr>
      <vt:lpstr>3차 프로젝트 - 국내 연휴 기간 동안의 해외 지수 변동률을 통한 KOSPI지수 변동률 예측</vt:lpstr>
      <vt:lpstr>3차 프로젝트 - 국내 연휴 기간 동안의 해외 지수 변동률을 통한 KOSPI지수 변동률 예측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비트캠프 KDT2기 Coin Picker</dc:title>
  <dc:creator>T34952</dc:creator>
  <cp:lastModifiedBy>위 정철</cp:lastModifiedBy>
  <cp:revision>31</cp:revision>
  <dcterms:created xsi:type="dcterms:W3CDTF">2022-01-03T07:00:36Z</dcterms:created>
  <dcterms:modified xsi:type="dcterms:W3CDTF">2022-01-07T03:12:37Z</dcterms:modified>
</cp:coreProperties>
</file>